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4"/>
  </p:notesMasterIdLst>
  <p:handoutMasterIdLst>
    <p:handoutMasterId r:id="rId215"/>
  </p:handoutMasterIdLst>
  <p:sldIdLst>
    <p:sldId id="450" r:id="rId2"/>
    <p:sldId id="451" r:id="rId3"/>
    <p:sldId id="47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457" r:id="rId94"/>
    <p:sldId id="456" r:id="rId95"/>
    <p:sldId id="347" r:id="rId96"/>
    <p:sldId id="458" r:id="rId97"/>
    <p:sldId id="348" r:id="rId98"/>
    <p:sldId id="460" r:id="rId99"/>
    <p:sldId id="459" r:id="rId100"/>
    <p:sldId id="349" r:id="rId101"/>
    <p:sldId id="461" r:id="rId102"/>
    <p:sldId id="350" r:id="rId103"/>
    <p:sldId id="462" r:id="rId104"/>
    <p:sldId id="463" r:id="rId105"/>
    <p:sldId id="464" r:id="rId106"/>
    <p:sldId id="465" r:id="rId107"/>
    <p:sldId id="351" r:id="rId108"/>
    <p:sldId id="470" r:id="rId109"/>
    <p:sldId id="467" r:id="rId110"/>
    <p:sldId id="471" r:id="rId111"/>
    <p:sldId id="468" r:id="rId112"/>
    <p:sldId id="469" r:id="rId113"/>
    <p:sldId id="352" r:id="rId114"/>
    <p:sldId id="472" r:id="rId115"/>
    <p:sldId id="473" r:id="rId116"/>
    <p:sldId id="474" r:id="rId117"/>
    <p:sldId id="475" r:id="rId118"/>
    <p:sldId id="476" r:id="rId119"/>
    <p:sldId id="477" r:id="rId120"/>
    <p:sldId id="353" r:id="rId121"/>
    <p:sldId id="354" r:id="rId122"/>
    <p:sldId id="355" r:id="rId123"/>
    <p:sldId id="356"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88" r:id="rId156"/>
    <p:sldId id="389" r:id="rId157"/>
    <p:sldId id="390" r:id="rId158"/>
    <p:sldId id="391" r:id="rId159"/>
    <p:sldId id="392" r:id="rId160"/>
    <p:sldId id="393" r:id="rId161"/>
    <p:sldId id="394" r:id="rId162"/>
    <p:sldId id="395" r:id="rId163"/>
    <p:sldId id="396" r:id="rId164"/>
    <p:sldId id="397" r:id="rId165"/>
    <p:sldId id="398" r:id="rId166"/>
    <p:sldId id="399" r:id="rId167"/>
    <p:sldId id="452" r:id="rId168"/>
    <p:sldId id="401" r:id="rId169"/>
    <p:sldId id="402" r:id="rId170"/>
    <p:sldId id="403" r:id="rId171"/>
    <p:sldId id="404" r:id="rId172"/>
    <p:sldId id="405" r:id="rId173"/>
    <p:sldId id="406" r:id="rId174"/>
    <p:sldId id="407" r:id="rId175"/>
    <p:sldId id="408" r:id="rId176"/>
    <p:sldId id="453" r:id="rId177"/>
    <p:sldId id="409" r:id="rId178"/>
    <p:sldId id="410" r:id="rId179"/>
    <p:sldId id="411" r:id="rId180"/>
    <p:sldId id="412" r:id="rId181"/>
    <p:sldId id="413" r:id="rId182"/>
    <p:sldId id="414" r:id="rId183"/>
    <p:sldId id="415" r:id="rId184"/>
    <p:sldId id="416" r:id="rId185"/>
    <p:sldId id="417" r:id="rId186"/>
    <p:sldId id="418" r:id="rId187"/>
    <p:sldId id="419" r:id="rId188"/>
    <p:sldId id="427" r:id="rId189"/>
    <p:sldId id="428" r:id="rId190"/>
    <p:sldId id="429" r:id="rId191"/>
    <p:sldId id="430" r:id="rId192"/>
    <p:sldId id="431" r:id="rId193"/>
    <p:sldId id="432" r:id="rId194"/>
    <p:sldId id="433" r:id="rId195"/>
    <p:sldId id="434" r:id="rId196"/>
    <p:sldId id="455" r:id="rId197"/>
    <p:sldId id="435" r:id="rId198"/>
    <p:sldId id="436" r:id="rId199"/>
    <p:sldId id="437" r:id="rId200"/>
    <p:sldId id="438" r:id="rId201"/>
    <p:sldId id="439" r:id="rId202"/>
    <p:sldId id="440" r:id="rId203"/>
    <p:sldId id="441" r:id="rId204"/>
    <p:sldId id="442" r:id="rId205"/>
    <p:sldId id="443" r:id="rId206"/>
    <p:sldId id="444" r:id="rId207"/>
    <p:sldId id="454" r:id="rId208"/>
    <p:sldId id="445" r:id="rId209"/>
    <p:sldId id="446" r:id="rId210"/>
    <p:sldId id="447" r:id="rId211"/>
    <p:sldId id="448" r:id="rId212"/>
    <p:sldId id="449" r:id="rId2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567F48-5C78-4D85-AEAE-F1921915A503}">
          <p14:sldIdLst>
            <p14:sldId id="450"/>
            <p14:sldId id="451"/>
            <p14:sldId id="478"/>
          </p14:sldIdLst>
        </p14:section>
        <p14:section name="Intro" id="{B3FB9BDD-8C7A-4A32-8DC7-501FFCA5B31B}">
          <p14:sldIdLst>
            <p14:sldId id="258"/>
            <p14:sldId id="259"/>
            <p14:sldId id="260"/>
            <p14:sldId id="261"/>
            <p14:sldId id="262"/>
            <p14:sldId id="263"/>
            <p14:sldId id="264"/>
            <p14:sldId id="265"/>
            <p14:sldId id="266"/>
            <p14:sldId id="267"/>
            <p14:sldId id="268"/>
            <p14:sldId id="269"/>
            <p14:sldId id="270"/>
            <p14:sldId id="271"/>
            <p14:sldId id="272"/>
            <p14:sldId id="273"/>
            <p14:sldId id="274"/>
          </p14:sldIdLst>
        </p14:section>
        <p14:section name="First Web API App" id="{1856535D-D0C1-4A3D-8740-B7565A19558F}">
          <p14:sldIdLst>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Lst>
        </p14:section>
        <p14:section name="Essential Techniques" id="{1CCB33E8-BA54-4313-B5ED-607F2AC6881D}">
          <p14:sldIdLst>
            <p14:sldId id="335"/>
            <p14:sldId id="336"/>
            <p14:sldId id="337"/>
            <p14:sldId id="338"/>
            <p14:sldId id="339"/>
            <p14:sldId id="340"/>
          </p14:sldIdLst>
        </p14:section>
        <p14:section name="HTTP Web Services" id="{2E130638-64A2-45B5-9AF5-A023D9A7DB12}">
          <p14:sldIdLst>
            <p14:sldId id="341"/>
            <p14:sldId id="342"/>
            <p14:sldId id="343"/>
            <p14:sldId id="344"/>
            <p14:sldId id="345"/>
            <p14:sldId id="346"/>
            <p14:sldId id="457"/>
            <p14:sldId id="456"/>
            <p14:sldId id="347"/>
            <p14:sldId id="458"/>
            <p14:sldId id="348"/>
            <p14:sldId id="460"/>
            <p14:sldId id="459"/>
            <p14:sldId id="349"/>
            <p14:sldId id="461"/>
            <p14:sldId id="350"/>
            <p14:sldId id="462"/>
            <p14:sldId id="463"/>
            <p14:sldId id="464"/>
            <p14:sldId id="465"/>
            <p14:sldId id="351"/>
            <p14:sldId id="470"/>
            <p14:sldId id="467"/>
            <p14:sldId id="471"/>
            <p14:sldId id="468"/>
            <p14:sldId id="469"/>
            <p14:sldId id="352"/>
            <p14:sldId id="472"/>
            <p14:sldId id="473"/>
            <p14:sldId id="474"/>
            <p14:sldId id="475"/>
            <p14:sldId id="476"/>
            <p14:sldId id="477"/>
            <p14:sldId id="353"/>
            <p14:sldId id="354"/>
          </p14:sldIdLst>
        </p14:section>
        <p14:section name="SportsStore" id="{EEB604E6-7F55-4D12-BB00-00690D394ACF}">
          <p14:sldIdLst/>
        </p14:section>
        <p14:section name="Anatomy - Web API" id="{35AD0BA5-C5E6-48F4-8008-8D0A8AFAFEEB}">
          <p14:sldIdLst>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Lst>
        </p14:section>
        <p14:section name="Creating &amp; Config Web API" id="{1A642DEC-CBBB-4943-B04A-93578D90A501}">
          <p14:sldIdLst>
            <p14:sldId id="383"/>
          </p14:sldIdLst>
        </p14:section>
        <p14:section name="Action Meth Results" id="{4E81CE82-65ED-47DF-9266-F34821C4469B}">
          <p14:sldIdLst>
            <p14:sldId id="384"/>
          </p14:sldIdLst>
        </p14:section>
        <p14:section name="Creating Media Type Formatters" id="{F39D0448-AAA6-4825-8561-45588168221B}">
          <p14:sldIdLst>
            <p14:sldId id="385"/>
          </p14:sldIdLst>
        </p14:section>
        <p14:section name="Built-in Media Type Formatters" id="{7A5F60C6-D4CA-434B-807D-0E640AC9162B}">
          <p14:sldIdLst>
            <p14:sldId id="386"/>
          </p14:sldIdLst>
        </p14:section>
        <p14:section name="Parameters &amp; Model Binding" id="{9EE5DE9B-75B4-4C2F-8B1B-07674D0C85F0}">
          <p14:sldIdLst>
            <p14:sldId id="387"/>
          </p14:sldIdLst>
        </p14:section>
        <p14:section name="Simple Data Types" id="{11935740-2D73-4E0B-A577-8634BD93FCAD}">
          <p14:sldIdLst>
            <p14:sldId id="388"/>
          </p14:sldIdLst>
        </p14:section>
        <p14:section name="Binding Complex Data Types: I" id="{BF3040CA-D491-40EE-A7C0-0D2EDD30E9A4}">
          <p14:sldIdLst>
            <p14:sldId id="389"/>
          </p14:sldIdLst>
        </p14:section>
        <p14:section name="Binding Complex Data Types: 2" id="{D7316EA0-94A8-4646-82C9-2E3604903425}">
          <p14:sldIdLst>
            <p14:sldId id="390"/>
          </p14:sldIdLst>
        </p14:section>
        <p14:section name="Model Validation" id="{04BE1322-6180-41DC-AB3B-7B12F2D6D621}">
          <p14:sldIdLst>
            <p14:sldId id="391"/>
          </p14:sldIdLst>
        </p14:section>
        <p14:section name="Dispatching Requests" id="{52977671-C1A7-48BD-B3C2-0E400AB88699}">
          <p14:sldIdLst>
            <p14:sldId id="392"/>
          </p14:sldIdLst>
        </p14:section>
        <p14:section name="URL Routing: I" id="{E2E0C8ED-4B37-49E8-B9EE-663C51517865}">
          <p14:sldIdLst>
            <p14:sldId id="393"/>
          </p14:sldIdLst>
        </p14:section>
        <p14:section name="URL Routing: 2" id="{83395980-221B-4A28-8ED6-70494722D901}">
          <p14:sldIdLst>
            <p14:sldId id="394"/>
          </p14:sldIdLst>
        </p14:section>
        <p14:section name="Controllers &amp; Actions" id="{D3CD1D87-F3FD-476C-A77A-498935E2783D}">
          <p14:sldIdLst>
            <p14:sldId id="395"/>
          </p14:sldIdLst>
        </p14:section>
        <p14:section name="Filters: I" id="{7E43F58C-7AE2-4314-9C1A-9F7A3FE62FA4}">
          <p14:sldIdLst>
            <p14:sldId id="396"/>
          </p14:sldIdLst>
        </p14:section>
        <p14:section name="Filters 2" id="{0BF2C174-7A0C-4CF7-B471-251FCFAF5A11}">
          <p14:sldIdLst>
            <p14:sldId id="397"/>
          </p14:sldIdLst>
        </p14:section>
        <p14:section name="Error Handling" id="{32F32D16-16F1-4990-BC8A-DE90E5C575B8}">
          <p14:sldIdLst>
            <p14:sldId id="398"/>
          </p14:sldIdLst>
        </p14:section>
        <p14:section name="OWIN" id="{0EAB0B1E-76AB-45F3-A81A-ABA7D8A7169F}">
          <p14:sldIdLst>
            <p14:sldId id="399"/>
          </p14:sldIdLst>
        </p14:section>
        <p14:section name="Appendix Section" id="{BE2857FC-B20D-4750-8C87-98D4C8047864}">
          <p14:sldIdLst>
            <p14:sldId id="452"/>
            <p14:sldId id="401"/>
            <p14:sldId id="402"/>
            <p14:sldId id="403"/>
            <p14:sldId id="404"/>
            <p14:sldId id="405"/>
            <p14:sldId id="406"/>
            <p14:sldId id="407"/>
            <p14:sldId id="408"/>
            <p14:sldId id="453"/>
            <p14:sldId id="409"/>
            <p14:sldId id="410"/>
            <p14:sldId id="411"/>
            <p14:sldId id="412"/>
            <p14:sldId id="413"/>
            <p14:sldId id="414"/>
            <p14:sldId id="415"/>
            <p14:sldId id="416"/>
            <p14:sldId id="417"/>
            <p14:sldId id="418"/>
            <p14:sldId id="419"/>
            <p14:sldId id="427"/>
            <p14:sldId id="428"/>
            <p14:sldId id="429"/>
            <p14:sldId id="430"/>
            <p14:sldId id="431"/>
            <p14:sldId id="432"/>
            <p14:sldId id="433"/>
            <p14:sldId id="434"/>
            <p14:sldId id="455"/>
            <p14:sldId id="435"/>
            <p14:sldId id="436"/>
            <p14:sldId id="437"/>
            <p14:sldId id="438"/>
            <p14:sldId id="439"/>
            <p14:sldId id="440"/>
            <p14:sldId id="441"/>
            <p14:sldId id="442"/>
            <p14:sldId id="443"/>
            <p14:sldId id="444"/>
            <p14:sldId id="454"/>
            <p14:sldId id="445"/>
            <p14:sldId id="446"/>
            <p14:sldId id="447"/>
            <p14:sldId id="448"/>
            <p14:sldId id="4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ADCDEA"/>
    <a:srgbClr val="ABCB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napToGrid="0">
      <p:cViewPr varScale="1">
        <p:scale>
          <a:sx n="98" d="100"/>
          <a:sy n="98" d="100"/>
        </p:scale>
        <p:origin x="102" y="360"/>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6/21/2018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6/21/2018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BBABC8-77CB-42D0-8117-8FAD2EA487F2}" type="datetime3">
              <a:rPr lang="en-US" smtClean="0"/>
              <a:t>21 June 2018</a:t>
            </a:fld>
            <a:endParaRPr lang="en-US" dirty="0"/>
          </a:p>
        </p:txBody>
      </p:sp>
      <p:sp>
        <p:nvSpPr>
          <p:cNvPr id="4" name="Slide Number Placeholder 3"/>
          <p:cNvSpPr>
            <a:spLocks noGrp="1"/>
          </p:cNvSpPr>
          <p:nvPr>
            <p:ph type="sldNum" sz="quarter" idx="11"/>
          </p:nvPr>
        </p:nvSpPr>
        <p:spPr/>
        <p:txBody>
          <a:bodyPr/>
          <a:lstStyle/>
          <a:p>
            <a:fld id="{F1012999-1CD9-4014-B1C6-70315F8BBED0}" type="slidenum">
              <a:rPr lang="en-US" smtClean="0"/>
              <a:pPr/>
              <a:t>‹#›</a:t>
            </a:fld>
            <a:endParaRPr lang="en-US" dirty="0"/>
          </a:p>
        </p:txBody>
      </p:sp>
      <p:sp>
        <p:nvSpPr>
          <p:cNvPr id="5"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6" name="Title 1"/>
          <p:cNvSpPr txBox="1">
            <a:spLocks/>
          </p:cNvSpPr>
          <p:nvPr userDrawn="1"/>
        </p:nvSpPr>
        <p:spPr>
          <a:xfrm rot="16200000">
            <a:off x="6163436" y="-4903966"/>
            <a:ext cx="914400" cy="1093622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vert" lIns="91440" tIns="45720" rIns="91440" bIns="45720" rtlCol="0" anchor="ctr" anchorCtr="0">
            <a:normAutofit fontScale="92500" lnSpcReduction="10000"/>
          </a:bodyPr>
          <a:lstStyle>
            <a:defPPr>
              <a:defRPr lang="en-US"/>
            </a:defPPr>
            <a:lvl1pPr algn="ctr">
              <a:lnSpc>
                <a:spcPct val="90000"/>
              </a:lnSpc>
              <a:spcBef>
                <a:spcPct val="0"/>
              </a:spcBef>
              <a:buNone/>
              <a:defRPr sz="6000">
                <a:solidFill>
                  <a:schemeClr val="bg1"/>
                </a:solidFill>
                <a:latin typeface="+mj-lt"/>
                <a:ea typeface="+mj-ea"/>
                <a:cs typeface="+mj-cs"/>
              </a:defRPr>
            </a:lvl1pPr>
          </a:lstStyle>
          <a:p>
            <a:pPr algn="ctr"/>
            <a:r>
              <a:rPr lang="en-US" dirty="0" smtClean="0"/>
              <a:t>Contents</a:t>
            </a:r>
            <a:endParaRPr lang="en-US" dirty="0"/>
          </a:p>
        </p:txBody>
      </p:sp>
    </p:spTree>
    <p:extLst>
      <p:ext uri="{BB962C8B-B14F-4D97-AF65-F5344CB8AC3E}">
        <p14:creationId xmlns:p14="http://schemas.microsoft.com/office/powerpoint/2010/main" val="306002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March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 id="2147483673"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67.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hyperlink" Target="http://fitbit.com/"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www.apress.com/" TargetMode="Externa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www.visualstudio.com/" TargetMode="Externa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mailto:John.Doe@example.com" TargetMode="Externa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www.getpostman.com/" TargetMode="Externa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a:t>ASP .NET Web API 2</a:t>
            </a:r>
            <a:endParaRPr lang="en-US" dirty="0"/>
          </a:p>
        </p:txBody>
      </p:sp>
      <p:sp>
        <p:nvSpPr>
          <p:cNvPr id="3" name="Date Placeholder 2"/>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85128807"/>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26</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Mar</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10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 3-19</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11 May 18</a:t>
                      </a:r>
                    </a:p>
                  </a:txBody>
                  <a:tcPr/>
                </a:tc>
                <a:tc>
                  <a:txBody>
                    <a:bodyPr/>
                    <a:lstStyle/>
                    <a:p>
                      <a:r>
                        <a:rPr lang="en-US" sz="1400" kern="1200" dirty="0" smtClean="0">
                          <a:solidFill>
                            <a:schemeClr val="dk1"/>
                          </a:solidFill>
                          <a:latin typeface="Gill Sans MT" panose="020B0502020104020203" pitchFamily="34" charset="0"/>
                          <a:ea typeface="+mn-ea"/>
                          <a:cs typeface="+mn-cs"/>
                        </a:rPr>
                        <a:t>4: 86-90</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endParaRPr lang="en-US" sz="1400" kern="1200" dirty="0" smtClean="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2433832"/>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spTree>
    <p:extLst>
      <p:ext uri="{BB962C8B-B14F-4D97-AF65-F5344CB8AC3E}">
        <p14:creationId xmlns:p14="http://schemas.microsoft.com/office/powerpoint/2010/main" val="2029505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Part </a:t>
            </a:r>
            <a:r>
              <a:rPr lang="en-US" dirty="0" smtClean="0"/>
              <a:t>2: Results and Parameters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Part 2 of this book focuses on the </a:t>
            </a:r>
            <a:r>
              <a:rPr lang="en-US" sz="2000" dirty="0">
                <a:solidFill>
                  <a:srgbClr val="0070C0"/>
                </a:solidFill>
              </a:rPr>
              <a:t>aspect of </a:t>
            </a:r>
            <a:r>
              <a:rPr lang="en-US" sz="2000" dirty="0">
                <a:solidFill>
                  <a:srgbClr val="FF0000"/>
                </a:solidFill>
              </a:rPr>
              <a:t>Web API</a:t>
            </a:r>
            <a:r>
              <a:rPr lang="en-US" sz="2000" dirty="0"/>
              <a:t> that you will spend most of your time on during your first real </a:t>
            </a:r>
            <a:r>
              <a:rPr lang="en-US" sz="2000" dirty="0" smtClean="0"/>
              <a:t>projects:</a:t>
            </a:r>
          </a:p>
          <a:p>
            <a:pPr lvl="2"/>
            <a:r>
              <a:rPr lang="en-US" dirty="0" smtClean="0"/>
              <a:t>the </a:t>
            </a:r>
            <a:r>
              <a:rPr lang="en-US" dirty="0">
                <a:solidFill>
                  <a:srgbClr val="FF0000"/>
                </a:solidFill>
              </a:rPr>
              <a:t>data</a:t>
            </a:r>
            <a:r>
              <a:rPr lang="en-US" dirty="0"/>
              <a:t> </a:t>
            </a:r>
            <a:r>
              <a:rPr lang="en-US" dirty="0">
                <a:solidFill>
                  <a:srgbClr val="0070C0"/>
                </a:solidFill>
              </a:rPr>
              <a:t>sent from </a:t>
            </a:r>
            <a:r>
              <a:rPr lang="en-US" dirty="0">
                <a:solidFill>
                  <a:srgbClr val="FF0000"/>
                </a:solidFill>
              </a:rPr>
              <a:t>clients</a:t>
            </a:r>
            <a:r>
              <a:rPr lang="en-US" dirty="0"/>
              <a:t> and the </a:t>
            </a:r>
            <a:r>
              <a:rPr lang="en-US" dirty="0">
                <a:solidFill>
                  <a:srgbClr val="FF0000"/>
                </a:solidFill>
              </a:rPr>
              <a:t>responses</a:t>
            </a:r>
            <a:r>
              <a:rPr lang="en-US" dirty="0"/>
              <a:t> </a:t>
            </a:r>
            <a:r>
              <a:rPr lang="en-US" dirty="0">
                <a:solidFill>
                  <a:srgbClr val="0070C0"/>
                </a:solidFill>
              </a:rPr>
              <a:t>that you </a:t>
            </a:r>
            <a:r>
              <a:rPr lang="en-US" dirty="0">
                <a:solidFill>
                  <a:srgbClr val="FF0000"/>
                </a:solidFill>
              </a:rPr>
              <a:t>produce</a:t>
            </a:r>
            <a:r>
              <a:rPr lang="en-US" dirty="0"/>
              <a:t> in </a:t>
            </a:r>
            <a:r>
              <a:rPr lang="en-US" dirty="0" smtClean="0">
                <a:solidFill>
                  <a:srgbClr val="0070C0"/>
                </a:solidFill>
              </a:rPr>
              <a:t>return</a:t>
            </a:r>
          </a:p>
          <a:p>
            <a:pPr marL="461963">
              <a:buFont typeface="Wingdings" panose="05000000000000000000" pitchFamily="2" charset="2"/>
              <a:buChar char="§"/>
            </a:pPr>
            <a:r>
              <a:rPr lang="en-US" sz="2000" dirty="0" smtClean="0"/>
              <a:t>I </a:t>
            </a:r>
            <a:r>
              <a:rPr lang="en-US" sz="2000" dirty="0"/>
              <a:t>explain how </a:t>
            </a:r>
            <a:r>
              <a:rPr lang="en-US" sz="2000" dirty="0" smtClean="0"/>
              <a:t>to</a:t>
            </a:r>
          </a:p>
          <a:p>
            <a:pPr marL="687388" lvl="1" indent="-220663">
              <a:buFont typeface="Wingdings" panose="05000000000000000000" pitchFamily="2" charset="2"/>
              <a:buChar char="ü"/>
            </a:pPr>
            <a:r>
              <a:rPr lang="en-US" dirty="0" smtClean="0"/>
              <a:t>create </a:t>
            </a:r>
            <a:r>
              <a:rPr lang="en-US" dirty="0"/>
              <a:t>different kinds of </a:t>
            </a:r>
            <a:r>
              <a:rPr lang="en-US" dirty="0">
                <a:solidFill>
                  <a:srgbClr val="FF0000"/>
                </a:solidFill>
              </a:rPr>
              <a:t>HTTP responses</a:t>
            </a:r>
            <a:r>
              <a:rPr lang="en-US" dirty="0"/>
              <a:t> using </a:t>
            </a:r>
            <a:r>
              <a:rPr lang="en-US" dirty="0">
                <a:solidFill>
                  <a:srgbClr val="FF0000"/>
                </a:solidFill>
              </a:rPr>
              <a:t>Web </a:t>
            </a:r>
            <a:r>
              <a:rPr lang="en-US" dirty="0" smtClean="0">
                <a:solidFill>
                  <a:srgbClr val="FF0000"/>
                </a:solidFill>
              </a:rPr>
              <a:t>API</a:t>
            </a:r>
            <a:endParaRPr lang="en-US" dirty="0" smtClean="0"/>
          </a:p>
          <a:p>
            <a:pPr marL="687388" lvl="1" indent="-220663">
              <a:buFont typeface="Wingdings" panose="05000000000000000000" pitchFamily="2" charset="2"/>
              <a:buChar char="ü"/>
            </a:pPr>
            <a:r>
              <a:rPr lang="en-US" dirty="0" smtClean="0"/>
              <a:t>how </a:t>
            </a:r>
            <a:r>
              <a:rPr lang="en-US" dirty="0"/>
              <a:t>to master the data </a:t>
            </a:r>
            <a:r>
              <a:rPr lang="en-US" dirty="0">
                <a:solidFill>
                  <a:srgbClr val="FF0000"/>
                </a:solidFill>
              </a:rPr>
              <a:t>binding process</a:t>
            </a:r>
            <a:r>
              <a:rPr lang="en-US" dirty="0"/>
              <a:t> that Web API uses to </a:t>
            </a:r>
            <a:r>
              <a:rPr lang="en-US" dirty="0">
                <a:solidFill>
                  <a:srgbClr val="0070C0"/>
                </a:solidFill>
              </a:rPr>
              <a:t>process</a:t>
            </a:r>
            <a:r>
              <a:rPr lang="en-US" dirty="0">
                <a:solidFill>
                  <a:srgbClr val="FF0000"/>
                </a:solidFill>
              </a:rPr>
              <a:t> request </a:t>
            </a:r>
            <a:r>
              <a:rPr lang="en-US" dirty="0" smtClean="0">
                <a:solidFill>
                  <a:srgbClr val="FF0000"/>
                </a:solidFill>
              </a:rPr>
              <a:t>data</a:t>
            </a:r>
            <a:endParaRPr lang="en-US" dirty="0"/>
          </a:p>
          <a:p>
            <a:pPr marL="687388" lvl="1" indent="-220663">
              <a:buFont typeface="Wingdings" panose="05000000000000000000" pitchFamily="2" charset="2"/>
              <a:buChar char="ü"/>
            </a:pPr>
            <a:r>
              <a:rPr lang="en-US" dirty="0" smtClean="0"/>
              <a:t>how </a:t>
            </a:r>
            <a:r>
              <a:rPr lang="en-US" dirty="0"/>
              <a:t>to ensure that the </a:t>
            </a:r>
            <a:r>
              <a:rPr lang="en-US" dirty="0">
                <a:solidFill>
                  <a:srgbClr val="FF0000"/>
                </a:solidFill>
              </a:rPr>
              <a:t>data</a:t>
            </a:r>
            <a:r>
              <a:rPr lang="en-US" dirty="0"/>
              <a:t> you </a:t>
            </a:r>
            <a:r>
              <a:rPr lang="en-US" dirty="0">
                <a:solidFill>
                  <a:srgbClr val="0070C0"/>
                </a:solidFill>
              </a:rPr>
              <a:t>receive from </a:t>
            </a:r>
            <a:r>
              <a:rPr lang="en-US" dirty="0">
                <a:solidFill>
                  <a:srgbClr val="FF0000"/>
                </a:solidFill>
              </a:rPr>
              <a:t>clients</a:t>
            </a:r>
            <a:r>
              <a:rPr lang="en-US" dirty="0"/>
              <a:t> is </a:t>
            </a:r>
            <a:r>
              <a:rPr lang="en-US" dirty="0" smtClean="0">
                <a:solidFill>
                  <a:srgbClr val="FF0000"/>
                </a:solidFill>
              </a:rPr>
              <a:t>valid</a:t>
            </a:r>
            <a:endParaRPr lang="en-US" dirty="0">
              <a:solidFill>
                <a:srgbClr val="FF0000"/>
              </a:solidFill>
            </a:endParaRP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a:t>
            </a:fld>
            <a:endParaRPr lang="en-US"/>
          </a:p>
        </p:txBody>
      </p:sp>
    </p:spTree>
    <p:extLst>
      <p:ext uri="{BB962C8B-B14F-4D97-AF65-F5344CB8AC3E}">
        <p14:creationId xmlns:p14="http://schemas.microsoft.com/office/powerpoint/2010/main" val="16031726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a:t>
            </a:r>
            <a:r>
              <a:rPr lang="en-US" dirty="0" smtClean="0"/>
              <a:t>Service Applications</a:t>
            </a:r>
            <a:endParaRPr lang="en-US" dirty="0"/>
          </a:p>
        </p:txBody>
      </p:sp>
      <p:sp>
        <p:nvSpPr>
          <p:cNvPr id="4" name="Content Placeholder 3"/>
          <p:cNvSpPr>
            <a:spLocks noGrp="1"/>
          </p:cNvSpPr>
          <p:nvPr>
            <p:ph idx="1"/>
          </p:nvPr>
        </p:nvSpPr>
        <p:spPr/>
        <p:txBody>
          <a:bodyPr/>
          <a:lstStyle/>
          <a:p>
            <a:r>
              <a:rPr lang="en-US" dirty="0"/>
              <a:t>Service applications </a:t>
            </a:r>
            <a:r>
              <a:rPr lang="en-US" dirty="0">
                <a:solidFill>
                  <a:srgbClr val="FF0000"/>
                </a:solidFill>
              </a:rPr>
              <a:t>don’t</a:t>
            </a:r>
            <a:r>
              <a:rPr lang="en-US" dirty="0">
                <a:solidFill>
                  <a:srgbClr val="0070C0"/>
                </a:solidFill>
              </a:rPr>
              <a:t> interact</a:t>
            </a:r>
            <a:r>
              <a:rPr lang="en-US" dirty="0"/>
              <a:t> </a:t>
            </a:r>
            <a:r>
              <a:rPr lang="en-US" dirty="0">
                <a:solidFill>
                  <a:srgbClr val="FF0000"/>
                </a:solidFill>
              </a:rPr>
              <a:t>directly</a:t>
            </a:r>
            <a:r>
              <a:rPr lang="en-US" dirty="0"/>
              <a:t> with </a:t>
            </a:r>
            <a:r>
              <a:rPr lang="en-US" dirty="0" smtClean="0">
                <a:solidFill>
                  <a:srgbClr val="FF0000"/>
                </a:solidFill>
              </a:rPr>
              <a:t>users</a:t>
            </a:r>
            <a:r>
              <a:rPr lang="en-US" dirty="0" smtClean="0"/>
              <a:t>.</a:t>
            </a:r>
          </a:p>
          <a:p>
            <a:pPr lvl="1"/>
            <a:r>
              <a:rPr lang="en-US" dirty="0" smtClean="0"/>
              <a:t>Instead</a:t>
            </a:r>
            <a:r>
              <a:rPr lang="en-US" dirty="0"/>
              <a:t>, they obtain data from a web service and package or </a:t>
            </a:r>
            <a:r>
              <a:rPr lang="en-US" dirty="0">
                <a:solidFill>
                  <a:srgbClr val="FF0000"/>
                </a:solidFill>
              </a:rPr>
              <a:t>process</a:t>
            </a:r>
            <a:r>
              <a:rPr lang="en-US" dirty="0"/>
              <a:t> it for a </a:t>
            </a:r>
            <a:r>
              <a:rPr lang="en-US" dirty="0">
                <a:solidFill>
                  <a:srgbClr val="0070C0"/>
                </a:solidFill>
              </a:rPr>
              <a:t>different kind </a:t>
            </a:r>
            <a:r>
              <a:rPr lang="en-US" dirty="0"/>
              <a:t>of </a:t>
            </a:r>
            <a:r>
              <a:rPr lang="en-US" dirty="0" smtClean="0">
                <a:solidFill>
                  <a:srgbClr val="FF0000"/>
                </a:solidFill>
              </a:rPr>
              <a:t>client</a:t>
            </a:r>
            <a:r>
              <a:rPr lang="en-US" dirty="0" smtClean="0"/>
              <a:t>.</a:t>
            </a:r>
          </a:p>
          <a:p>
            <a:pPr lvl="1"/>
            <a:r>
              <a:rPr lang="en-US" dirty="0" smtClean="0"/>
              <a:t>Service </a:t>
            </a:r>
            <a:r>
              <a:rPr lang="en-US" dirty="0"/>
              <a:t>applications </a:t>
            </a:r>
            <a:r>
              <a:rPr lang="en-US" dirty="0">
                <a:solidFill>
                  <a:srgbClr val="FF0000"/>
                </a:solidFill>
              </a:rPr>
              <a:t>add</a:t>
            </a:r>
            <a:r>
              <a:rPr lang="en-US" dirty="0"/>
              <a:t> </a:t>
            </a:r>
            <a:r>
              <a:rPr lang="en-US" dirty="0">
                <a:solidFill>
                  <a:srgbClr val="0070C0"/>
                </a:solidFill>
              </a:rPr>
              <a:t>some kind of </a:t>
            </a:r>
            <a:r>
              <a:rPr lang="en-US" dirty="0">
                <a:solidFill>
                  <a:srgbClr val="FF0000"/>
                </a:solidFill>
              </a:rPr>
              <a:t>value</a:t>
            </a:r>
            <a:r>
              <a:rPr lang="en-US" dirty="0"/>
              <a:t> to the </a:t>
            </a:r>
            <a:r>
              <a:rPr lang="en-US" dirty="0">
                <a:solidFill>
                  <a:srgbClr val="FF0000"/>
                </a:solidFill>
              </a:rPr>
              <a:t>web service</a:t>
            </a:r>
            <a:r>
              <a:rPr lang="en-US" dirty="0"/>
              <a:t>, perhaps </a:t>
            </a:r>
            <a:r>
              <a:rPr lang="en-US" dirty="0" smtClean="0"/>
              <a:t>by</a:t>
            </a:r>
          </a:p>
          <a:p>
            <a:pPr lvl="2"/>
            <a:r>
              <a:rPr lang="en-US" dirty="0" smtClean="0"/>
              <a:t>combining </a:t>
            </a:r>
            <a:r>
              <a:rPr lang="en-US" dirty="0"/>
              <a:t>data and operations from </a:t>
            </a:r>
            <a:r>
              <a:rPr lang="en-US" dirty="0">
                <a:solidFill>
                  <a:srgbClr val="0070C0"/>
                </a:solidFill>
              </a:rPr>
              <a:t>multiple</a:t>
            </a:r>
            <a:r>
              <a:rPr lang="en-US" dirty="0"/>
              <a:t> </a:t>
            </a:r>
            <a:r>
              <a:rPr lang="en-US" dirty="0">
                <a:solidFill>
                  <a:srgbClr val="FF0000"/>
                </a:solidFill>
              </a:rPr>
              <a:t>web services</a:t>
            </a:r>
            <a:r>
              <a:rPr lang="en-US" dirty="0"/>
              <a:t> into a </a:t>
            </a:r>
            <a:r>
              <a:rPr lang="en-US" dirty="0">
                <a:solidFill>
                  <a:srgbClr val="FF0000"/>
                </a:solidFill>
              </a:rPr>
              <a:t>single </a:t>
            </a:r>
            <a:r>
              <a:rPr lang="en-US" dirty="0" smtClean="0">
                <a:solidFill>
                  <a:srgbClr val="FF0000"/>
                </a:solidFill>
              </a:rPr>
              <a:t>API</a:t>
            </a:r>
          </a:p>
          <a:p>
            <a:pPr lvl="2"/>
            <a:r>
              <a:rPr lang="en-US" dirty="0" smtClean="0"/>
              <a:t>performing </a:t>
            </a:r>
            <a:r>
              <a:rPr lang="en-US" dirty="0">
                <a:solidFill>
                  <a:srgbClr val="FF0000"/>
                </a:solidFill>
              </a:rPr>
              <a:t>complex </a:t>
            </a:r>
            <a:r>
              <a:rPr lang="en-US" dirty="0" smtClean="0">
                <a:solidFill>
                  <a:srgbClr val="0070C0"/>
                </a:solidFill>
              </a:rPr>
              <a:t>calculations</a:t>
            </a:r>
          </a:p>
          <a:p>
            <a:pPr lvl="1"/>
            <a:r>
              <a:rPr lang="en-US" dirty="0" smtClean="0"/>
              <a:t>Supporting </a:t>
            </a:r>
            <a:r>
              <a:rPr lang="en-US" dirty="0"/>
              <a:t>service clients can be a good way to make data available to a wider audience, which may go far beyond your existing user </a:t>
            </a:r>
            <a:r>
              <a:rPr lang="en-US" dirty="0" smtClean="0"/>
              <a:t>base.</a:t>
            </a:r>
          </a:p>
          <a:p>
            <a:pPr lvl="1"/>
            <a:r>
              <a:rPr lang="en-US" dirty="0" smtClean="0"/>
              <a:t>From </a:t>
            </a:r>
            <a:r>
              <a:rPr lang="en-US" dirty="0"/>
              <a:t>the perspective of the application, there is little difference between supporting a native application and a service </a:t>
            </a:r>
            <a:r>
              <a:rPr lang="en-US" dirty="0" smtClean="0"/>
              <a:t>application</a:t>
            </a:r>
          </a:p>
          <a:p>
            <a:pPr lvl="2"/>
            <a:r>
              <a:rPr lang="en-US" dirty="0" smtClean="0"/>
              <a:t>the </a:t>
            </a:r>
            <a:r>
              <a:rPr lang="en-US" dirty="0"/>
              <a:t>same HTTP requests are received and processed to retrieve data or update the </a:t>
            </a:r>
            <a:r>
              <a:rPr lang="en-US" dirty="0" smtClean="0"/>
              <a:t>model</a:t>
            </a:r>
          </a:p>
          <a:p>
            <a:pPr lvl="2"/>
            <a:r>
              <a:rPr lang="en-US" dirty="0" smtClean="0"/>
              <a:t>the </a:t>
            </a:r>
            <a:r>
              <a:rPr lang="en-US" dirty="0"/>
              <a:t>way in which the data is processed or presented is not known to the web </a:t>
            </a:r>
            <a:r>
              <a:rPr lang="en-US" dirty="0" smtClean="0"/>
              <a:t>service</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100</a:t>
            </a:fld>
            <a:endParaRPr lang="en-US"/>
          </a:p>
        </p:txBody>
      </p:sp>
    </p:spTree>
    <p:extLst>
      <p:ext uri="{BB962C8B-B14F-4D97-AF65-F5344CB8AC3E}">
        <p14:creationId xmlns:p14="http://schemas.microsoft.com/office/powerpoint/2010/main" val="1156157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You </a:t>
            </a:r>
            <a:r>
              <a:rPr lang="en-US" dirty="0"/>
              <a:t>can see a good example at </a:t>
            </a:r>
            <a:r>
              <a:rPr lang="en-US" dirty="0">
                <a:hlinkClick r:id="rId2"/>
              </a:rPr>
              <a:t>http://</a:t>
            </a:r>
            <a:r>
              <a:rPr lang="en-US" dirty="0" smtClean="0">
                <a:hlinkClick r:id="rId2"/>
              </a:rPr>
              <a:t>fitbit.com</a:t>
            </a:r>
            <a:r>
              <a:rPr lang="en-US" dirty="0" smtClean="0"/>
              <a:t> of </a:t>
            </a:r>
            <a:r>
              <a:rPr lang="en-US" dirty="0"/>
              <a:t>an </a:t>
            </a:r>
            <a:r>
              <a:rPr lang="en-US" dirty="0">
                <a:solidFill>
                  <a:srgbClr val="FF0000"/>
                </a:solidFill>
              </a:rPr>
              <a:t>API</a:t>
            </a:r>
            <a:r>
              <a:rPr lang="en-US" dirty="0"/>
              <a:t> that reaches a wider audience through </a:t>
            </a:r>
            <a:r>
              <a:rPr lang="en-US" dirty="0">
                <a:solidFill>
                  <a:srgbClr val="FF0000"/>
                </a:solidFill>
              </a:rPr>
              <a:t>service </a:t>
            </a:r>
            <a:r>
              <a:rPr lang="en-US" dirty="0" smtClean="0">
                <a:solidFill>
                  <a:srgbClr val="FF0000"/>
                </a:solidFill>
              </a:rPr>
              <a:t>applications</a:t>
            </a:r>
            <a:r>
              <a:rPr lang="en-US" dirty="0" smtClean="0"/>
              <a:t>.</a:t>
            </a:r>
          </a:p>
          <a:p>
            <a:pPr lvl="1"/>
            <a:r>
              <a:rPr lang="en-US" dirty="0" smtClean="0"/>
              <a:t>Fitbit </a:t>
            </a:r>
            <a:r>
              <a:rPr lang="en-US" dirty="0"/>
              <a:t>sells hardware devices that monitor activity levels and provides a web application that collects the activity </a:t>
            </a:r>
            <a:r>
              <a:rPr lang="en-US" dirty="0" smtClean="0"/>
              <a:t>data.</a:t>
            </a:r>
          </a:p>
          <a:p>
            <a:pPr lvl="1"/>
            <a:r>
              <a:rPr lang="en-US" dirty="0" smtClean="0"/>
              <a:t>The </a:t>
            </a:r>
            <a:r>
              <a:rPr lang="en-US" dirty="0">
                <a:solidFill>
                  <a:srgbClr val="FF0000"/>
                </a:solidFill>
              </a:rPr>
              <a:t>data </a:t>
            </a:r>
            <a:r>
              <a:rPr lang="en-US" dirty="0">
                <a:solidFill>
                  <a:srgbClr val="0070C0"/>
                </a:solidFill>
              </a:rPr>
              <a:t>and</a:t>
            </a:r>
            <a:r>
              <a:rPr lang="en-US" dirty="0">
                <a:solidFill>
                  <a:srgbClr val="FF0000"/>
                </a:solidFill>
              </a:rPr>
              <a:t> user information</a:t>
            </a:r>
            <a:r>
              <a:rPr lang="en-US" dirty="0"/>
              <a:t> are </a:t>
            </a:r>
            <a:r>
              <a:rPr lang="en-US" dirty="0">
                <a:solidFill>
                  <a:srgbClr val="FF0000"/>
                </a:solidFill>
              </a:rPr>
              <a:t>exposed</a:t>
            </a:r>
            <a:r>
              <a:rPr lang="en-US" dirty="0"/>
              <a:t> </a:t>
            </a:r>
            <a:r>
              <a:rPr lang="en-US" dirty="0">
                <a:solidFill>
                  <a:srgbClr val="0070C0"/>
                </a:solidFill>
              </a:rPr>
              <a:t>through</a:t>
            </a:r>
            <a:r>
              <a:rPr lang="en-US" dirty="0"/>
              <a:t> an </a:t>
            </a:r>
            <a:r>
              <a:rPr lang="en-US" dirty="0">
                <a:solidFill>
                  <a:srgbClr val="FF0000"/>
                </a:solidFill>
              </a:rPr>
              <a:t>API</a:t>
            </a:r>
            <a:r>
              <a:rPr lang="en-US" dirty="0"/>
              <a:t>, which has allowed a substantial ecosystem of other sites and services to </a:t>
            </a:r>
            <a:r>
              <a:rPr lang="en-US" dirty="0" smtClean="0"/>
              <a:t>thrive.</a:t>
            </a:r>
          </a:p>
          <a:p>
            <a:pPr lvl="1"/>
            <a:r>
              <a:rPr lang="en-US" dirty="0" smtClean="0"/>
              <a:t>Supporting </a:t>
            </a:r>
            <a:r>
              <a:rPr lang="en-US" dirty="0"/>
              <a:t>service clients can be useful if your business model isn’t tied to drawing users into your application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101</a:t>
            </a:fld>
            <a:endParaRPr lang="en-US" dirty="0"/>
          </a:p>
        </p:txBody>
      </p:sp>
    </p:spTree>
    <p:extLst>
      <p:ext uri="{BB962C8B-B14F-4D97-AF65-F5344CB8AC3E}">
        <p14:creationId xmlns:p14="http://schemas.microsoft.com/office/powerpoint/2010/main" val="3208932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Simple Web </a:t>
            </a:r>
            <a:r>
              <a:rPr lang="en-US" dirty="0" smtClean="0">
                <a:solidFill>
                  <a:schemeClr val="bg1"/>
                </a:solidFill>
              </a:rPr>
              <a:t>Services</a:t>
            </a:r>
            <a:endParaRPr lang="en-US" dirty="0">
              <a:solidFill>
                <a:schemeClr val="bg1"/>
              </a:solidFill>
            </a:endParaRPr>
          </a:p>
        </p:txBody>
      </p:sp>
      <p:sp>
        <p:nvSpPr>
          <p:cNvPr id="4" name="Content Placeholder 3"/>
          <p:cNvSpPr>
            <a:spLocks noGrp="1"/>
          </p:cNvSpPr>
          <p:nvPr>
            <p:ph idx="1"/>
          </p:nvPr>
        </p:nvSpPr>
        <p:spPr/>
        <p:txBody>
          <a:bodyPr/>
          <a:lstStyle/>
          <a:p>
            <a:r>
              <a:rPr lang="en-US" dirty="0"/>
              <a:t>The </a:t>
            </a:r>
            <a:r>
              <a:rPr lang="en-US" dirty="0">
                <a:solidFill>
                  <a:srgbClr val="FF0000"/>
                </a:solidFill>
              </a:rPr>
              <a:t>HTTP web service</a:t>
            </a:r>
            <a:r>
              <a:rPr lang="en-US" dirty="0"/>
              <a:t> that I created with ASP.NET Web API in Chapter 2 is what is referred to as a </a:t>
            </a:r>
            <a:r>
              <a:rPr lang="en-US" dirty="0">
                <a:solidFill>
                  <a:srgbClr val="FF0000"/>
                </a:solidFill>
              </a:rPr>
              <a:t>simple web service</a:t>
            </a:r>
            <a:r>
              <a:rPr lang="en-US" dirty="0"/>
              <a:t> or, to use a term that has more resonance for an MVC framework developer, a </a:t>
            </a:r>
            <a:r>
              <a:rPr lang="en-US" dirty="0">
                <a:solidFill>
                  <a:srgbClr val="FF0000"/>
                </a:solidFill>
              </a:rPr>
              <a:t>tightly coupled web </a:t>
            </a:r>
            <a:r>
              <a:rPr lang="en-US" dirty="0" smtClean="0">
                <a:solidFill>
                  <a:srgbClr val="FF0000"/>
                </a:solidFill>
              </a:rPr>
              <a:t>service</a:t>
            </a:r>
            <a:r>
              <a:rPr lang="en-US" dirty="0" smtClean="0"/>
              <a:t>.</a:t>
            </a:r>
          </a:p>
          <a:p>
            <a:pPr lvl="1"/>
            <a:r>
              <a:rPr lang="en-US" dirty="0" smtClean="0"/>
              <a:t>The </a:t>
            </a:r>
            <a:r>
              <a:rPr lang="en-US" dirty="0"/>
              <a:t>tight coupling refers to the fact that the </a:t>
            </a:r>
            <a:r>
              <a:rPr lang="en-US" dirty="0">
                <a:solidFill>
                  <a:srgbClr val="FF0000"/>
                </a:solidFill>
              </a:rPr>
              <a:t>client</a:t>
            </a:r>
            <a:r>
              <a:rPr lang="en-US" dirty="0"/>
              <a:t> has to have prior knowledge of how the </a:t>
            </a:r>
            <a:r>
              <a:rPr lang="en-US" dirty="0">
                <a:solidFill>
                  <a:srgbClr val="FF0000"/>
                </a:solidFill>
              </a:rPr>
              <a:t>web service </a:t>
            </a:r>
            <a:r>
              <a:rPr lang="en-US" dirty="0"/>
              <a:t>has been </a:t>
            </a:r>
            <a:r>
              <a:rPr lang="en-US" dirty="0">
                <a:solidFill>
                  <a:srgbClr val="FF0000"/>
                </a:solidFill>
              </a:rPr>
              <a:t>designed</a:t>
            </a:r>
            <a:r>
              <a:rPr lang="en-US" dirty="0"/>
              <a:t> in order to </a:t>
            </a:r>
            <a:r>
              <a:rPr lang="en-US" dirty="0">
                <a:solidFill>
                  <a:srgbClr val="FF0000"/>
                </a:solidFill>
              </a:rPr>
              <a:t>consume</a:t>
            </a:r>
            <a:r>
              <a:rPr lang="en-US" dirty="0"/>
              <a:t> the web </a:t>
            </a:r>
            <a:r>
              <a:rPr lang="en-US" dirty="0" smtClean="0"/>
              <a:t>service.</a:t>
            </a:r>
          </a:p>
          <a:p>
            <a:pPr lvl="2"/>
            <a:r>
              <a:rPr lang="en-US" dirty="0" smtClean="0"/>
              <a:t>As </a:t>
            </a:r>
            <a:r>
              <a:rPr lang="en-US" dirty="0"/>
              <a:t>an example of prior knowledge, the client in the PartyInvites application needs to know that new RSVP responses are submitted as </a:t>
            </a:r>
            <a:r>
              <a:rPr lang="en-US" dirty="0">
                <a:solidFill>
                  <a:srgbClr val="FF0000"/>
                </a:solidFill>
              </a:rPr>
              <a:t>POST</a:t>
            </a:r>
            <a:r>
              <a:rPr lang="en-US" dirty="0"/>
              <a:t> </a:t>
            </a:r>
            <a:r>
              <a:rPr lang="en-US" dirty="0">
                <a:solidFill>
                  <a:srgbClr val="FF0000"/>
                </a:solidFill>
              </a:rPr>
              <a:t>requests</a:t>
            </a:r>
            <a:r>
              <a:rPr lang="en-US" dirty="0"/>
              <a:t> to the </a:t>
            </a:r>
            <a:r>
              <a:rPr lang="en-US" dirty="0">
                <a:solidFill>
                  <a:srgbClr val="FF0000"/>
                </a:solidFill>
              </a:rPr>
              <a:t>/api/rsvp/add</a:t>
            </a:r>
            <a:r>
              <a:rPr lang="en-US" dirty="0"/>
              <a:t> </a:t>
            </a:r>
            <a:r>
              <a:rPr lang="en-US" dirty="0" smtClean="0">
                <a:solidFill>
                  <a:srgbClr val="0070C0"/>
                </a:solidFill>
              </a:rPr>
              <a:t>URL</a:t>
            </a:r>
            <a:r>
              <a:rPr lang="en-US" dirty="0" smtClean="0"/>
              <a:t>.</a:t>
            </a:r>
          </a:p>
          <a:p>
            <a:pPr lvl="2"/>
            <a:r>
              <a:rPr lang="en-US" dirty="0" smtClean="0"/>
              <a:t>There </a:t>
            </a:r>
            <a:r>
              <a:rPr lang="en-US" dirty="0"/>
              <a:t>is nothing in the responses sent by the Web API controller to indicate that the /api/rsvp/add URL exists; the client needs to have this information ahead of </a:t>
            </a:r>
            <a:r>
              <a:rPr lang="en-US" dirty="0" smtClean="0"/>
              <a:t>time.</a:t>
            </a:r>
          </a:p>
          <a:p>
            <a:pPr lvl="2"/>
            <a:r>
              <a:rPr lang="en-US" dirty="0" smtClean="0"/>
              <a:t>This </a:t>
            </a:r>
            <a:r>
              <a:rPr lang="en-US" dirty="0"/>
              <a:t>isn’t hard to arrange when the client code is delivered from an MVC framework application because you can embed the information in a view, it becomes more of a problem for </a:t>
            </a:r>
            <a:r>
              <a:rPr lang="en-US" dirty="0">
                <a:solidFill>
                  <a:srgbClr val="FF0000"/>
                </a:solidFill>
              </a:rPr>
              <a:t>native clients</a:t>
            </a:r>
            <a:r>
              <a:rPr lang="en-US" dirty="0"/>
              <a:t> of a web service, such as </a:t>
            </a:r>
            <a:r>
              <a:rPr lang="en-US" dirty="0">
                <a:solidFill>
                  <a:srgbClr val="FF0000"/>
                </a:solidFill>
              </a:rPr>
              <a:t>iPhone</a:t>
            </a:r>
            <a:r>
              <a:rPr lang="en-US" dirty="0"/>
              <a:t> and </a:t>
            </a:r>
            <a:r>
              <a:rPr lang="en-US" dirty="0">
                <a:solidFill>
                  <a:srgbClr val="FF0000"/>
                </a:solidFill>
              </a:rPr>
              <a:t>Android</a:t>
            </a:r>
            <a:r>
              <a:rPr lang="en-US" dirty="0"/>
              <a:t> </a:t>
            </a:r>
            <a:r>
              <a:rPr lang="en-US" dirty="0" smtClean="0">
                <a:solidFill>
                  <a:srgbClr val="0070C0"/>
                </a:solidFill>
              </a:rPr>
              <a:t>applications</a:t>
            </a:r>
            <a:r>
              <a:rPr lang="en-US" dirty="0" smtClean="0"/>
              <a:t>.</a:t>
            </a:r>
          </a:p>
          <a:p>
            <a:pPr lvl="1"/>
            <a:r>
              <a:rPr lang="en-US" dirty="0" smtClean="0"/>
              <a:t>As </a:t>
            </a:r>
            <a:r>
              <a:rPr lang="en-US" dirty="0"/>
              <a:t>you may expect if you are familiar with the MVC pattern, the problem with </a:t>
            </a:r>
            <a:r>
              <a:rPr lang="en-US" dirty="0">
                <a:solidFill>
                  <a:srgbClr val="FF0000"/>
                </a:solidFill>
              </a:rPr>
              <a:t>tight coupling</a:t>
            </a:r>
            <a:r>
              <a:rPr lang="en-US" dirty="0"/>
              <a:t> is that it makes it hard to maintain the application because changes have to be made to the Web API controller and the client JavaScript code at the same </a:t>
            </a:r>
            <a:r>
              <a:rPr lang="en-US" dirty="0" smtClean="0"/>
              <a:t>time.</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102</a:t>
            </a:fld>
            <a:endParaRPr lang="en-US"/>
          </a:p>
        </p:txBody>
      </p:sp>
    </p:spTree>
    <p:extLst>
      <p:ext uri="{BB962C8B-B14F-4D97-AF65-F5344CB8AC3E}">
        <p14:creationId xmlns:p14="http://schemas.microsoft.com/office/powerpoint/2010/main" val="3472004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Simple Web </a:t>
            </a:r>
            <a:r>
              <a:rPr lang="en-US" dirty="0" smtClean="0">
                <a:solidFill>
                  <a:schemeClr val="bg1"/>
                </a:solidFill>
              </a:rPr>
              <a:t>Services</a:t>
            </a:r>
            <a:endParaRPr lang="en-US" dirty="0">
              <a:solidFill>
                <a:schemeClr val="bg1"/>
              </a:solidFill>
            </a:endParaRPr>
          </a:p>
        </p:txBody>
      </p:sp>
      <p:sp>
        <p:nvSpPr>
          <p:cNvPr id="4" name="Content Placeholder 3"/>
          <p:cNvSpPr>
            <a:spLocks noGrp="1"/>
          </p:cNvSpPr>
          <p:nvPr>
            <p:ph idx="1"/>
          </p:nvPr>
        </p:nvSpPr>
        <p:spPr/>
        <p:txBody>
          <a:bodyPr/>
          <a:lstStyle/>
          <a:p>
            <a:pPr lvl="1"/>
            <a:r>
              <a:rPr lang="en-US" dirty="0" smtClean="0"/>
              <a:t>It </a:t>
            </a:r>
            <a:r>
              <a:rPr lang="en-US" dirty="0"/>
              <a:t>also makes it difficult to use the Web API controller beyond its original purpose because controllers for simple web services tend to offer only action methods for the specific functions that the original client </a:t>
            </a:r>
            <a:r>
              <a:rPr lang="en-US" dirty="0" smtClean="0"/>
              <a:t>requires.</a:t>
            </a:r>
          </a:p>
          <a:p>
            <a:pPr lvl="2"/>
            <a:r>
              <a:rPr lang="en-US" dirty="0" smtClean="0"/>
              <a:t>As </a:t>
            </a:r>
            <a:r>
              <a:rPr lang="en-US" dirty="0"/>
              <a:t>an example, if I needed to add an </a:t>
            </a:r>
            <a:r>
              <a:rPr lang="en-US" dirty="0">
                <a:solidFill>
                  <a:srgbClr val="FF0000"/>
                </a:solidFill>
              </a:rPr>
              <a:t>administration-type</a:t>
            </a:r>
            <a:r>
              <a:rPr lang="en-US" dirty="0"/>
              <a:t> </a:t>
            </a:r>
            <a:r>
              <a:rPr lang="en-US" dirty="0">
                <a:solidFill>
                  <a:srgbClr val="0070C0"/>
                </a:solidFill>
              </a:rPr>
              <a:t>client</a:t>
            </a:r>
            <a:r>
              <a:rPr lang="en-US" dirty="0"/>
              <a:t> that allows me to list, edit, and delete guest responses, then I need to extend the functionality of the controller—something that prevents clients from being created without the coordination of the web service </a:t>
            </a:r>
            <a:r>
              <a:rPr lang="en-US" dirty="0" smtClean="0"/>
              <a:t>developer.</a:t>
            </a:r>
          </a:p>
          <a:p>
            <a:pPr lvl="1"/>
            <a:r>
              <a:rPr lang="en-US" dirty="0" smtClean="0"/>
              <a:t>The </a:t>
            </a:r>
            <a:r>
              <a:rPr lang="en-US" dirty="0"/>
              <a:t>alternative is to create a web service that doesn’t </a:t>
            </a:r>
            <a:r>
              <a:rPr lang="en-US" dirty="0">
                <a:solidFill>
                  <a:srgbClr val="0070C0"/>
                </a:solidFill>
              </a:rPr>
              <a:t>require</a:t>
            </a:r>
            <a:r>
              <a:rPr lang="en-US" dirty="0"/>
              <a:t> the </a:t>
            </a:r>
            <a:r>
              <a:rPr lang="en-US" dirty="0">
                <a:solidFill>
                  <a:srgbClr val="FF0000"/>
                </a:solidFill>
              </a:rPr>
              <a:t>client</a:t>
            </a:r>
            <a:r>
              <a:rPr lang="en-US" dirty="0"/>
              <a:t> to have any </a:t>
            </a:r>
            <a:r>
              <a:rPr lang="en-US" dirty="0">
                <a:solidFill>
                  <a:srgbClr val="0070C0"/>
                </a:solidFill>
              </a:rPr>
              <a:t>prior</a:t>
            </a:r>
            <a:r>
              <a:rPr lang="en-US" dirty="0"/>
              <a:t> </a:t>
            </a:r>
            <a:r>
              <a:rPr lang="en-US" dirty="0">
                <a:solidFill>
                  <a:srgbClr val="FF0000"/>
                </a:solidFill>
              </a:rPr>
              <a:t>knowledge</a:t>
            </a:r>
            <a:r>
              <a:rPr lang="en-US" dirty="0"/>
              <a:t> of the </a:t>
            </a:r>
            <a:r>
              <a:rPr lang="en-US" dirty="0">
                <a:solidFill>
                  <a:srgbClr val="FF0000"/>
                </a:solidFill>
              </a:rPr>
              <a:t>web service</a:t>
            </a:r>
            <a:r>
              <a:rPr lang="en-US" dirty="0"/>
              <a:t>, which is the essence of what </a:t>
            </a:r>
            <a:r>
              <a:rPr lang="en-US" dirty="0">
                <a:solidFill>
                  <a:srgbClr val="FF0000"/>
                </a:solidFill>
              </a:rPr>
              <a:t>REST</a:t>
            </a:r>
            <a:r>
              <a:rPr lang="en-US" dirty="0"/>
              <a:t> is all </a:t>
            </a:r>
            <a:r>
              <a:rPr lang="en-US" dirty="0" smtClean="0"/>
              <a:t>about.</a:t>
            </a:r>
          </a:p>
          <a:p>
            <a:pPr lvl="2"/>
            <a:r>
              <a:rPr lang="en-US" dirty="0" smtClean="0"/>
              <a:t>I </a:t>
            </a:r>
            <a:r>
              <a:rPr lang="en-US" dirty="0"/>
              <a:t>describe REST and RESTful web services in the next section and demonstrate how ASP.NET Web API can be used to create them, but before I move on, I want to emphasize that you should not dismiss simple web services out of </a:t>
            </a:r>
            <a:r>
              <a:rPr lang="en-US" dirty="0" smtClean="0"/>
              <a:t>hand.</a:t>
            </a:r>
          </a:p>
          <a:p>
            <a:pPr lvl="1"/>
            <a:r>
              <a:rPr lang="en-US" dirty="0" smtClean="0"/>
              <a:t>Despite </a:t>
            </a:r>
            <a:r>
              <a:rPr lang="en-US" dirty="0"/>
              <a:t>the problems that arise from tight coupling, simple web services can transform a </a:t>
            </a:r>
            <a:r>
              <a:rPr lang="en-US" dirty="0">
                <a:solidFill>
                  <a:srgbClr val="FF0000"/>
                </a:solidFill>
              </a:rPr>
              <a:t>round-trip MVC framework </a:t>
            </a:r>
            <a:r>
              <a:rPr lang="en-US" dirty="0">
                <a:solidFill>
                  <a:srgbClr val="0070C0"/>
                </a:solidFill>
              </a:rPr>
              <a:t>application</a:t>
            </a:r>
            <a:r>
              <a:rPr lang="en-US" dirty="0"/>
              <a:t> to the </a:t>
            </a:r>
            <a:r>
              <a:rPr lang="en-US" dirty="0">
                <a:solidFill>
                  <a:srgbClr val="FF0000"/>
                </a:solidFill>
              </a:rPr>
              <a:t>single-page model</a:t>
            </a:r>
            <a:r>
              <a:rPr lang="en-US" dirty="0"/>
              <a:t> with just a few lines of </a:t>
            </a:r>
            <a:r>
              <a:rPr lang="en-US" dirty="0">
                <a:solidFill>
                  <a:srgbClr val="FF0000"/>
                </a:solidFill>
              </a:rPr>
              <a:t>C#</a:t>
            </a:r>
            <a:r>
              <a:rPr lang="en-US" dirty="0"/>
              <a:t> </a:t>
            </a:r>
            <a:r>
              <a:rPr lang="en-US" dirty="0">
                <a:solidFill>
                  <a:srgbClr val="0070C0"/>
                </a:solidFill>
              </a:rPr>
              <a:t>and</a:t>
            </a:r>
            <a:r>
              <a:rPr lang="en-US" dirty="0"/>
              <a:t> </a:t>
            </a:r>
            <a:r>
              <a:rPr lang="en-US" dirty="0">
                <a:solidFill>
                  <a:srgbClr val="FF0000"/>
                </a:solidFill>
              </a:rPr>
              <a:t>JavaScript</a:t>
            </a:r>
            <a:r>
              <a:rPr lang="en-US" dirty="0"/>
              <a:t> </a:t>
            </a:r>
            <a:r>
              <a:rPr lang="en-US" dirty="0" smtClean="0">
                <a:solidFill>
                  <a:srgbClr val="0070C0"/>
                </a:solidFill>
              </a:rPr>
              <a:t>code</a:t>
            </a:r>
            <a:r>
              <a:rPr lang="en-US" dirty="0" smtClean="0"/>
              <a:t>.</a:t>
            </a:r>
          </a:p>
          <a:p>
            <a:pPr lvl="1"/>
            <a:r>
              <a:rPr lang="en-US" dirty="0" smtClean="0"/>
              <a:t>You </a:t>
            </a:r>
            <a:r>
              <a:rPr lang="en-US" dirty="0"/>
              <a:t>saw this in Chapter 2, where I created the following Web API </a:t>
            </a:r>
            <a:r>
              <a:rPr lang="en-US" dirty="0" smtClean="0"/>
              <a:t>controller: </a:t>
            </a:r>
            <a:r>
              <a:rPr lang="en-US" dirty="0" smtClean="0">
                <a:solidFill>
                  <a:srgbClr val="FF0000"/>
                </a:solidFill>
              </a:rPr>
              <a:t>Code 4-0</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103</a:t>
            </a:fld>
            <a:endParaRPr lang="en-US"/>
          </a:p>
        </p:txBody>
      </p:sp>
    </p:spTree>
    <p:extLst>
      <p:ext uri="{BB962C8B-B14F-4D97-AF65-F5344CB8AC3E}">
        <p14:creationId xmlns:p14="http://schemas.microsoft.com/office/powerpoint/2010/main" val="1373371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4-0</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104</a:t>
            </a:fld>
            <a:endParaRPr lang="en-US" dirty="0"/>
          </a:p>
        </p:txBody>
      </p:sp>
      <p:pic>
        <p:nvPicPr>
          <p:cNvPr id="6" name="Picture 5"/>
          <p:cNvPicPr>
            <a:picLocks noChangeAspect="1"/>
          </p:cNvPicPr>
          <p:nvPr/>
        </p:nvPicPr>
        <p:blipFill>
          <a:blip r:embed="rId2"/>
          <a:stretch>
            <a:fillRect/>
          </a:stretch>
        </p:blipFill>
        <p:spPr>
          <a:xfrm>
            <a:off x="152401" y="1263379"/>
            <a:ext cx="6848386" cy="3892095"/>
          </a:xfrm>
          <a:prstGeom prst="rect">
            <a:avLst/>
          </a:prstGeom>
          <a:ln>
            <a:solidFill>
              <a:schemeClr val="accent1"/>
            </a:solidFill>
          </a:ln>
        </p:spPr>
      </p:pic>
    </p:spTree>
    <p:extLst>
      <p:ext uri="{BB962C8B-B14F-4D97-AF65-F5344CB8AC3E}">
        <p14:creationId xmlns:p14="http://schemas.microsoft.com/office/powerpoint/2010/main" val="3389582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r>
              <a:rPr lang="en-US" dirty="0"/>
              <a:t>It is hard to beat the level of return for such little investment of </a:t>
            </a:r>
            <a:r>
              <a:rPr lang="en-US" dirty="0" smtClean="0"/>
              <a:t>effort.</a:t>
            </a:r>
          </a:p>
          <a:p>
            <a:pPr lvl="1"/>
            <a:r>
              <a:rPr lang="en-US" dirty="0" smtClean="0"/>
              <a:t>Simple </a:t>
            </a:r>
            <a:r>
              <a:rPr lang="en-US" dirty="0"/>
              <a:t>web services are perfectly acceptable for situations where you are confident that the </a:t>
            </a:r>
            <a:r>
              <a:rPr lang="en-US" dirty="0">
                <a:solidFill>
                  <a:srgbClr val="FF0000"/>
                </a:solidFill>
              </a:rPr>
              <a:t>only client</a:t>
            </a:r>
            <a:r>
              <a:rPr lang="en-US" dirty="0"/>
              <a:t> will be delivered by the </a:t>
            </a:r>
            <a:r>
              <a:rPr lang="en-US" dirty="0">
                <a:solidFill>
                  <a:srgbClr val="FF0000"/>
                </a:solidFill>
              </a:rPr>
              <a:t>MVC framework</a:t>
            </a:r>
            <a:r>
              <a:rPr lang="en-US" dirty="0"/>
              <a:t> and you know that the </a:t>
            </a:r>
            <a:r>
              <a:rPr lang="en-US" dirty="0">
                <a:solidFill>
                  <a:srgbClr val="FF0000"/>
                </a:solidFill>
              </a:rPr>
              <a:t>rate of change</a:t>
            </a:r>
            <a:r>
              <a:rPr lang="en-US" dirty="0"/>
              <a:t> will be </a:t>
            </a:r>
            <a:r>
              <a:rPr lang="en-US" dirty="0">
                <a:solidFill>
                  <a:srgbClr val="FF0000"/>
                </a:solidFill>
              </a:rPr>
              <a:t>low</a:t>
            </a:r>
            <a:r>
              <a:rPr lang="en-US" dirty="0"/>
              <a:t> and not driven by third parties (in other words, you are not trying to create an API that can be consumed by a wider audience outside the scope of the MVC framework application</a:t>
            </a:r>
            <a:r>
              <a:rPr lang="en-US" dirty="0" smtClean="0"/>
              <a:t>).</a:t>
            </a:r>
          </a:p>
          <a:p>
            <a:pPr lvl="1"/>
            <a:r>
              <a:rPr lang="en-US" dirty="0" smtClean="0">
                <a:solidFill>
                  <a:srgbClr val="FF0000"/>
                </a:solidFill>
              </a:rPr>
              <a:t>Table </a:t>
            </a:r>
            <a:r>
              <a:rPr lang="en-US" dirty="0">
                <a:solidFill>
                  <a:srgbClr val="FF0000"/>
                </a:solidFill>
              </a:rPr>
              <a:t>4-1</a:t>
            </a:r>
            <a:r>
              <a:rPr lang="en-US" dirty="0"/>
              <a:t> summarizes simple web services and the situations in which they can be usefully applied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105</a:t>
            </a:fld>
            <a:endParaRPr lang="en-US" dirty="0"/>
          </a:p>
        </p:txBody>
      </p:sp>
    </p:spTree>
    <p:extLst>
      <p:ext uri="{BB962C8B-B14F-4D97-AF65-F5344CB8AC3E}">
        <p14:creationId xmlns:p14="http://schemas.microsoft.com/office/powerpoint/2010/main" val="20515485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4-1</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106</a:t>
            </a:fld>
            <a:endParaRPr lang="en-US" dirty="0"/>
          </a:p>
        </p:txBody>
      </p:sp>
      <p:pic>
        <p:nvPicPr>
          <p:cNvPr id="8" name="Picture 7"/>
          <p:cNvPicPr>
            <a:picLocks noChangeAspect="1"/>
          </p:cNvPicPr>
          <p:nvPr/>
        </p:nvPicPr>
        <p:blipFill>
          <a:blip r:embed="rId2"/>
          <a:stretch>
            <a:fillRect/>
          </a:stretch>
        </p:blipFill>
        <p:spPr>
          <a:xfrm>
            <a:off x="152400" y="1272790"/>
            <a:ext cx="9491254" cy="2920386"/>
          </a:xfrm>
          <a:prstGeom prst="rect">
            <a:avLst/>
          </a:prstGeom>
          <a:ln>
            <a:solidFill>
              <a:schemeClr val="accent1"/>
            </a:solidFill>
          </a:ln>
        </p:spPr>
      </p:pic>
    </p:spTree>
    <p:extLst>
      <p:ext uri="{BB962C8B-B14F-4D97-AF65-F5344CB8AC3E}">
        <p14:creationId xmlns:p14="http://schemas.microsoft.com/office/powerpoint/2010/main" val="2234435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a:t>
            </a:r>
            <a:r>
              <a:rPr lang="en-US" dirty="0" smtClean="0">
                <a:solidFill>
                  <a:schemeClr val="bg1"/>
                </a:solidFill>
              </a:rPr>
              <a:t>RESTful </a:t>
            </a:r>
            <a:r>
              <a:rPr lang="en-US" dirty="0">
                <a:solidFill>
                  <a:schemeClr val="bg1"/>
                </a:solidFill>
              </a:rPr>
              <a:t>Web </a:t>
            </a:r>
            <a:r>
              <a:rPr lang="en-US" dirty="0" smtClean="0">
                <a:solidFill>
                  <a:schemeClr val="bg1"/>
                </a:solidFill>
              </a:rPr>
              <a:t>Services</a:t>
            </a:r>
            <a:endParaRPr lang="en-US" dirty="0">
              <a:solidFill>
                <a:schemeClr val="bg1"/>
              </a:solidFill>
            </a:endParaRPr>
          </a:p>
        </p:txBody>
      </p:sp>
      <p:sp>
        <p:nvSpPr>
          <p:cNvPr id="4" name="Content Placeholder 3"/>
          <p:cNvSpPr>
            <a:spLocks noGrp="1"/>
          </p:cNvSpPr>
          <p:nvPr>
            <p:ph idx="1"/>
          </p:nvPr>
        </p:nvSpPr>
        <p:spPr/>
        <p:txBody>
          <a:bodyPr/>
          <a:lstStyle/>
          <a:p>
            <a:r>
              <a:rPr lang="en-US" dirty="0"/>
              <a:t>The most commonly used </a:t>
            </a:r>
            <a:r>
              <a:rPr lang="en-US" dirty="0">
                <a:solidFill>
                  <a:srgbClr val="FF0000"/>
                </a:solidFill>
              </a:rPr>
              <a:t>pattern</a:t>
            </a:r>
            <a:r>
              <a:rPr lang="en-US" dirty="0"/>
              <a:t> to create </a:t>
            </a:r>
            <a:r>
              <a:rPr lang="en-US" dirty="0">
                <a:solidFill>
                  <a:srgbClr val="FF0000"/>
                </a:solidFill>
              </a:rPr>
              <a:t>loosely </a:t>
            </a:r>
            <a:r>
              <a:rPr lang="en-US" dirty="0">
                <a:solidFill>
                  <a:srgbClr val="0070C0"/>
                </a:solidFill>
              </a:rPr>
              <a:t>coupled</a:t>
            </a:r>
            <a:r>
              <a:rPr lang="en-US" dirty="0">
                <a:solidFill>
                  <a:srgbClr val="FF0000"/>
                </a:solidFill>
              </a:rPr>
              <a:t> web services</a:t>
            </a:r>
            <a:r>
              <a:rPr lang="en-US" dirty="0"/>
              <a:t> is </a:t>
            </a:r>
            <a:r>
              <a:rPr lang="en-US" dirty="0">
                <a:solidFill>
                  <a:srgbClr val="FF0000"/>
                </a:solidFill>
              </a:rPr>
              <a:t>Representational State Transfer</a:t>
            </a:r>
            <a:r>
              <a:rPr lang="en-US" dirty="0"/>
              <a:t> (</a:t>
            </a:r>
            <a:r>
              <a:rPr lang="en-US" dirty="0">
                <a:solidFill>
                  <a:srgbClr val="FF0000"/>
                </a:solidFill>
              </a:rPr>
              <a:t>REST</a:t>
            </a:r>
            <a:r>
              <a:rPr lang="en-US" dirty="0" smtClean="0"/>
              <a:t>).</a:t>
            </a:r>
          </a:p>
          <a:p>
            <a:pPr lvl="1"/>
            <a:r>
              <a:rPr lang="en-US" dirty="0" smtClean="0"/>
              <a:t>REST </a:t>
            </a:r>
            <a:r>
              <a:rPr lang="en-US" dirty="0"/>
              <a:t>is a </a:t>
            </a:r>
            <a:r>
              <a:rPr lang="en-US" dirty="0">
                <a:solidFill>
                  <a:srgbClr val="0070C0"/>
                </a:solidFill>
              </a:rPr>
              <a:t>general-purpose</a:t>
            </a:r>
            <a:r>
              <a:rPr lang="en-US" dirty="0"/>
              <a:t> </a:t>
            </a:r>
            <a:r>
              <a:rPr lang="en-US" dirty="0">
                <a:solidFill>
                  <a:srgbClr val="FF0000"/>
                </a:solidFill>
              </a:rPr>
              <a:t>pattern</a:t>
            </a:r>
            <a:r>
              <a:rPr lang="en-US" dirty="0"/>
              <a:t> that, when applied to a </a:t>
            </a:r>
            <a:r>
              <a:rPr lang="en-US" dirty="0">
                <a:solidFill>
                  <a:srgbClr val="FF0000"/>
                </a:solidFill>
              </a:rPr>
              <a:t>web service</a:t>
            </a:r>
            <a:r>
              <a:rPr lang="en-US" dirty="0"/>
              <a:t>, creates what is known as a </a:t>
            </a:r>
            <a:r>
              <a:rPr lang="en-US" dirty="0">
                <a:solidFill>
                  <a:srgbClr val="FF0000"/>
                </a:solidFill>
              </a:rPr>
              <a:t>RESTful web service</a:t>
            </a:r>
            <a:r>
              <a:rPr lang="en-US" dirty="0" smtClean="0"/>
              <a:t>.</a:t>
            </a:r>
          </a:p>
          <a:p>
            <a:pPr lvl="1"/>
            <a:r>
              <a:rPr lang="en-US" dirty="0"/>
              <a:t>In the sections that follow, I describe how to design a </a:t>
            </a:r>
            <a:r>
              <a:rPr lang="en-US" dirty="0">
                <a:solidFill>
                  <a:srgbClr val="FF0000"/>
                </a:solidFill>
              </a:rPr>
              <a:t>RESTful web service API</a:t>
            </a:r>
            <a:r>
              <a:rPr lang="en-US" dirty="0"/>
              <a:t> using the GuestResponse model class that I defined for the PartyInvites application in Chapter </a:t>
            </a:r>
            <a:r>
              <a:rPr lang="en-US" dirty="0" smtClean="0"/>
              <a:t>2.</a:t>
            </a:r>
          </a:p>
          <a:p>
            <a:pPr lvl="2"/>
            <a:r>
              <a:rPr lang="en-US" dirty="0" smtClean="0"/>
              <a:t>As </a:t>
            </a:r>
            <a:r>
              <a:rPr lang="en-US" dirty="0"/>
              <a:t>a reminder, </a:t>
            </a:r>
            <a:r>
              <a:rPr lang="en-US" dirty="0">
                <a:solidFill>
                  <a:srgbClr val="FF0000"/>
                </a:solidFill>
              </a:rPr>
              <a:t>Listing 4-1</a:t>
            </a:r>
            <a:r>
              <a:rPr lang="en-US" dirty="0"/>
              <a:t> shows the definition of the model class</a:t>
            </a:r>
            <a:r>
              <a:rPr lang="en-US" dirty="0" smtClean="0"/>
              <a:t>.</a:t>
            </a:r>
          </a:p>
          <a:p>
            <a:pPr lvl="2"/>
            <a:r>
              <a:rPr lang="en-US" dirty="0"/>
              <a:t>As a reminder, here is how instances of the GuestResponse class are rendered as JSON</a:t>
            </a:r>
            <a:r>
              <a:rPr lang="en-US" dirty="0" smtClean="0"/>
              <a:t>: Code 4-2.</a:t>
            </a:r>
            <a:endParaRPr lang="en-US" dirty="0"/>
          </a:p>
          <a:p>
            <a:pPr lvl="1"/>
            <a:r>
              <a:rPr lang="en-US" dirty="0"/>
              <a:t>I am not going to implement the </a:t>
            </a:r>
            <a:r>
              <a:rPr lang="en-US" dirty="0">
                <a:solidFill>
                  <a:srgbClr val="FF0000"/>
                </a:solidFill>
              </a:rPr>
              <a:t>web service</a:t>
            </a:r>
            <a:r>
              <a:rPr lang="en-US" dirty="0"/>
              <a:t> in this chapter; I will just </a:t>
            </a:r>
            <a:r>
              <a:rPr lang="en-US" dirty="0">
                <a:solidFill>
                  <a:srgbClr val="FF0000"/>
                </a:solidFill>
              </a:rPr>
              <a:t>define</a:t>
            </a:r>
            <a:r>
              <a:rPr lang="en-US" dirty="0"/>
              <a:t> the </a:t>
            </a:r>
            <a:r>
              <a:rPr lang="en-US" dirty="0">
                <a:solidFill>
                  <a:srgbClr val="FF0000"/>
                </a:solidFill>
              </a:rPr>
              <a:t>API</a:t>
            </a:r>
            <a:r>
              <a:rPr lang="en-US" dirty="0"/>
              <a:t> that I </a:t>
            </a:r>
            <a:r>
              <a:rPr lang="en-US" dirty="0" smtClean="0"/>
              <a:t>need.</a:t>
            </a:r>
          </a:p>
          <a:p>
            <a:pPr lvl="2"/>
            <a:r>
              <a:rPr lang="en-US" dirty="0" smtClean="0"/>
              <a:t>You </a:t>
            </a:r>
            <a:r>
              <a:rPr lang="en-US" dirty="0"/>
              <a:t>can see how I implement a </a:t>
            </a:r>
            <a:r>
              <a:rPr lang="en-US" dirty="0">
                <a:solidFill>
                  <a:srgbClr val="FF0000"/>
                </a:solidFill>
              </a:rPr>
              <a:t>RESTful web service</a:t>
            </a:r>
            <a:r>
              <a:rPr lang="en-US" dirty="0"/>
              <a:t> in Chapter 6, where I build the more realistic SportsStore application to show the end-to-end implementation process for working with ASP.NET Web API</a:t>
            </a:r>
            <a:r>
              <a:rPr lang="en-US" dirty="0" smtClean="0"/>
              <a:t>.</a:t>
            </a:r>
          </a:p>
          <a:p>
            <a:pPr lvl="1"/>
            <a:r>
              <a:rPr lang="en-US" dirty="0"/>
              <a:t>The reason I don’t write the code in this chapter is that I want to focus on the design of an effective and useful web service API free of the details of its </a:t>
            </a:r>
            <a:r>
              <a:rPr lang="en-US" dirty="0" smtClean="0"/>
              <a:t>implementation.</a:t>
            </a:r>
          </a:p>
          <a:p>
            <a:pPr lvl="2"/>
            <a:r>
              <a:rPr lang="en-US" dirty="0" smtClean="0"/>
              <a:t>Understanding </a:t>
            </a:r>
            <a:r>
              <a:rPr lang="en-US" dirty="0"/>
              <a:t>why RESTful web services are useful is important, not least because they are more complex and complicated to design</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107</a:t>
            </a:fld>
            <a:endParaRPr lang="en-US"/>
          </a:p>
        </p:txBody>
      </p:sp>
    </p:spTree>
    <p:extLst>
      <p:ext uri="{BB962C8B-B14F-4D97-AF65-F5344CB8AC3E}">
        <p14:creationId xmlns:p14="http://schemas.microsoft.com/office/powerpoint/2010/main" val="21434801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a:t>
            </a:r>
            <a:r>
              <a:rPr lang="en-US" dirty="0" smtClean="0">
                <a:solidFill>
                  <a:schemeClr val="bg1"/>
                </a:solidFill>
              </a:rPr>
              <a:t>RESTful </a:t>
            </a:r>
            <a:r>
              <a:rPr lang="en-US" dirty="0">
                <a:solidFill>
                  <a:schemeClr val="bg1"/>
                </a:solidFill>
              </a:rPr>
              <a:t>Web </a:t>
            </a:r>
            <a:r>
              <a:rPr lang="en-US" dirty="0" smtClean="0">
                <a:solidFill>
                  <a:schemeClr val="bg1"/>
                </a:solidFill>
              </a:rPr>
              <a:t>Services</a:t>
            </a:r>
            <a:endParaRPr lang="en-US" dirty="0">
              <a:solidFill>
                <a:schemeClr val="bg1"/>
              </a:solidFill>
            </a:endParaRPr>
          </a:p>
        </p:txBody>
      </p:sp>
      <p:sp>
        <p:nvSpPr>
          <p:cNvPr id="4" name="Content Placeholder 3"/>
          <p:cNvSpPr>
            <a:spLocks noGrp="1"/>
          </p:cNvSpPr>
          <p:nvPr>
            <p:ph idx="1"/>
          </p:nvPr>
        </p:nvSpPr>
        <p:spPr/>
        <p:txBody>
          <a:bodyPr/>
          <a:lstStyle/>
          <a:p>
            <a:pPr lvl="2"/>
            <a:r>
              <a:rPr lang="en-US" dirty="0" smtClean="0"/>
              <a:t>As </a:t>
            </a:r>
            <a:r>
              <a:rPr lang="en-US" dirty="0"/>
              <a:t>you will learn, decoupling the client from a web service requires more of an investment of time and effort, which is then paid back through increased flexibility and maintainability, much like the initial investment required to lay the foundation for an MVC framework </a:t>
            </a:r>
            <a:r>
              <a:rPr lang="en-US" dirty="0" smtClean="0"/>
              <a:t>application.</a:t>
            </a:r>
          </a:p>
          <a:p>
            <a:pPr lvl="1"/>
            <a:r>
              <a:rPr lang="en-US" dirty="0" smtClean="0">
                <a:solidFill>
                  <a:srgbClr val="FF0000"/>
                </a:solidFill>
              </a:rPr>
              <a:t>Table </a:t>
            </a:r>
            <a:r>
              <a:rPr lang="en-US" dirty="0">
                <a:solidFill>
                  <a:srgbClr val="FF0000"/>
                </a:solidFill>
              </a:rPr>
              <a:t>4-2 </a:t>
            </a:r>
            <a:r>
              <a:rPr lang="en-US" dirty="0"/>
              <a:t>summarizes </a:t>
            </a:r>
            <a:r>
              <a:rPr lang="en-US" dirty="0">
                <a:solidFill>
                  <a:srgbClr val="FF0000"/>
                </a:solidFill>
              </a:rPr>
              <a:t>RESTful web services</a:t>
            </a:r>
            <a:r>
              <a:rPr lang="en-US" dirty="0"/>
              <a:t> and the </a:t>
            </a:r>
            <a:r>
              <a:rPr lang="en-US" dirty="0">
                <a:solidFill>
                  <a:srgbClr val="FF0000"/>
                </a:solidFill>
              </a:rPr>
              <a:t>situations</a:t>
            </a:r>
            <a:r>
              <a:rPr lang="en-US" dirty="0"/>
              <a:t> in which they can be usefully applied</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108</a:t>
            </a:fld>
            <a:endParaRPr lang="en-US"/>
          </a:p>
        </p:txBody>
      </p:sp>
    </p:spTree>
    <p:extLst>
      <p:ext uri="{BB962C8B-B14F-4D97-AF65-F5344CB8AC3E}">
        <p14:creationId xmlns:p14="http://schemas.microsoft.com/office/powerpoint/2010/main" val="24909871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4-1 || Code 4-2</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109</a:t>
            </a:fld>
            <a:endParaRPr lang="en-US" dirty="0"/>
          </a:p>
        </p:txBody>
      </p:sp>
      <p:pic>
        <p:nvPicPr>
          <p:cNvPr id="3" name="Picture 2"/>
          <p:cNvPicPr>
            <a:picLocks noChangeAspect="1"/>
          </p:cNvPicPr>
          <p:nvPr/>
        </p:nvPicPr>
        <p:blipFill>
          <a:blip r:embed="rId2"/>
          <a:stretch>
            <a:fillRect/>
          </a:stretch>
        </p:blipFill>
        <p:spPr>
          <a:xfrm>
            <a:off x="152400" y="1271451"/>
            <a:ext cx="5122809" cy="3213464"/>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152400" y="5078050"/>
            <a:ext cx="7206343" cy="1111933"/>
          </a:xfrm>
          <a:prstGeom prst="rect">
            <a:avLst/>
          </a:prstGeom>
          <a:ln>
            <a:solidFill>
              <a:schemeClr val="accent1"/>
            </a:solidFill>
          </a:ln>
        </p:spPr>
      </p:pic>
    </p:spTree>
    <p:extLst>
      <p:ext uri="{BB962C8B-B14F-4D97-AF65-F5344CB8AC3E}">
        <p14:creationId xmlns:p14="http://schemas.microsoft.com/office/powerpoint/2010/main" val="3420757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Part </a:t>
            </a:r>
            <a:r>
              <a:rPr lang="en-US" dirty="0" smtClean="0"/>
              <a:t>3: Dispatching Requests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Part 3 of this book explains how </a:t>
            </a:r>
            <a:r>
              <a:rPr lang="en-US" sz="2000" dirty="0">
                <a:solidFill>
                  <a:srgbClr val="FF0000"/>
                </a:solidFill>
              </a:rPr>
              <a:t>Web API</a:t>
            </a:r>
            <a:r>
              <a:rPr lang="en-US" sz="2000" dirty="0"/>
              <a:t> </a:t>
            </a:r>
            <a:r>
              <a:rPr lang="en-US" sz="2000" dirty="0">
                <a:solidFill>
                  <a:srgbClr val="0070C0"/>
                </a:solidFill>
              </a:rPr>
              <a:t>dispatches</a:t>
            </a:r>
            <a:r>
              <a:rPr lang="en-US" sz="2000" dirty="0"/>
              <a:t> </a:t>
            </a:r>
            <a:r>
              <a:rPr lang="en-US" sz="2000" dirty="0">
                <a:solidFill>
                  <a:srgbClr val="FF0000"/>
                </a:solidFill>
              </a:rPr>
              <a:t>HTTP requests</a:t>
            </a:r>
            <a:r>
              <a:rPr lang="en-US" sz="2000" dirty="0"/>
              <a:t> from the </a:t>
            </a:r>
            <a:r>
              <a:rPr lang="en-US" sz="2000" dirty="0">
                <a:solidFill>
                  <a:srgbClr val="0070C0"/>
                </a:solidFill>
              </a:rPr>
              <a:t>moment they arrive </a:t>
            </a:r>
            <a:r>
              <a:rPr lang="en-US" sz="2000" dirty="0"/>
              <a:t>from the </a:t>
            </a:r>
            <a:r>
              <a:rPr lang="en-US" sz="2000" dirty="0">
                <a:solidFill>
                  <a:srgbClr val="FF0000"/>
                </a:solidFill>
              </a:rPr>
              <a:t>client</a:t>
            </a:r>
            <a:r>
              <a:rPr lang="en-US" sz="2000" dirty="0"/>
              <a:t> </a:t>
            </a:r>
            <a:r>
              <a:rPr lang="en-US" sz="2000" dirty="0">
                <a:solidFill>
                  <a:srgbClr val="0070C0"/>
                </a:solidFill>
              </a:rPr>
              <a:t>until</a:t>
            </a:r>
            <a:r>
              <a:rPr lang="en-US" sz="2000" dirty="0"/>
              <a:t> the </a:t>
            </a:r>
            <a:r>
              <a:rPr lang="en-US" sz="2000" dirty="0">
                <a:solidFill>
                  <a:srgbClr val="FF0000"/>
                </a:solidFill>
              </a:rPr>
              <a:t>response</a:t>
            </a:r>
            <a:r>
              <a:rPr lang="en-US" sz="2000" dirty="0"/>
              <a:t> is </a:t>
            </a:r>
            <a:r>
              <a:rPr lang="en-US" sz="2000" dirty="0" smtClean="0">
                <a:solidFill>
                  <a:srgbClr val="0070C0"/>
                </a:solidFill>
              </a:rPr>
              <a:t>generated</a:t>
            </a:r>
            <a:r>
              <a:rPr lang="en-US" sz="2000" dirty="0" smtClean="0"/>
              <a:t>.</a:t>
            </a:r>
          </a:p>
          <a:p>
            <a:pPr marL="461963">
              <a:buFont typeface="Wingdings" panose="05000000000000000000" pitchFamily="2" charset="2"/>
              <a:buChar char="§"/>
            </a:pPr>
            <a:r>
              <a:rPr lang="en-US" sz="2000" dirty="0" smtClean="0"/>
              <a:t>I </a:t>
            </a:r>
            <a:r>
              <a:rPr lang="en-US" sz="2000" dirty="0"/>
              <a:t>describe all of the steps that a </a:t>
            </a:r>
            <a:r>
              <a:rPr lang="en-US" sz="2000" dirty="0">
                <a:solidFill>
                  <a:srgbClr val="FF0000"/>
                </a:solidFill>
              </a:rPr>
              <a:t>request</a:t>
            </a:r>
            <a:r>
              <a:rPr lang="en-US" sz="2000" dirty="0"/>
              <a:t> goes through and show you how to </a:t>
            </a:r>
            <a:r>
              <a:rPr lang="en-US" sz="2000" dirty="0">
                <a:solidFill>
                  <a:srgbClr val="FF0000"/>
                </a:solidFill>
              </a:rPr>
              <a:t>configure</a:t>
            </a:r>
            <a:r>
              <a:rPr lang="en-US" sz="2000" dirty="0"/>
              <a:t> and </a:t>
            </a:r>
            <a:r>
              <a:rPr lang="en-US" sz="2000" dirty="0">
                <a:solidFill>
                  <a:srgbClr val="FF0000"/>
                </a:solidFill>
              </a:rPr>
              <a:t>customize</a:t>
            </a:r>
            <a:r>
              <a:rPr lang="en-US" sz="2000" dirty="0"/>
              <a:t> just about every class and interface that </a:t>
            </a:r>
            <a:r>
              <a:rPr lang="en-US" sz="2000" dirty="0">
                <a:solidFill>
                  <a:srgbClr val="FF0000"/>
                </a:solidFill>
              </a:rPr>
              <a:t>Web API relies </a:t>
            </a:r>
            <a:r>
              <a:rPr lang="en-US" sz="2000" dirty="0"/>
              <a:t>on to get </a:t>
            </a:r>
            <a:r>
              <a:rPr lang="en-US" sz="2000" dirty="0">
                <a:solidFill>
                  <a:srgbClr val="FF0000"/>
                </a:solidFill>
              </a:rPr>
              <a:t>fine-grain</a:t>
            </a:r>
            <a:r>
              <a:rPr lang="en-US" sz="2000" dirty="0">
                <a:solidFill>
                  <a:srgbClr val="0070C0"/>
                </a:solidFill>
              </a:rPr>
              <a:t> control </a:t>
            </a:r>
            <a:r>
              <a:rPr lang="en-US" sz="2000" dirty="0"/>
              <a:t>over how your </a:t>
            </a:r>
            <a:r>
              <a:rPr lang="en-US" sz="2000" dirty="0">
                <a:solidFill>
                  <a:srgbClr val="FF0000"/>
                </a:solidFill>
              </a:rPr>
              <a:t>web services </a:t>
            </a:r>
            <a:r>
              <a:rPr lang="en-US" sz="2000" dirty="0" smtClean="0">
                <a:solidFill>
                  <a:srgbClr val="0070C0"/>
                </a:solidFill>
              </a:rPr>
              <a:t>operate</a:t>
            </a:r>
            <a:r>
              <a:rPr lang="en-US" sz="2000" dirty="0" smtClean="0"/>
              <a:t>.</a:t>
            </a:r>
          </a:p>
          <a:p>
            <a:pPr marL="461963">
              <a:buFont typeface="Wingdings" panose="05000000000000000000" pitchFamily="2" charset="2"/>
              <a:buChar char="§"/>
            </a:pPr>
            <a:r>
              <a:rPr lang="en-US" sz="2000" dirty="0" smtClean="0"/>
              <a:t>I </a:t>
            </a:r>
            <a:r>
              <a:rPr lang="en-US" sz="2000" dirty="0"/>
              <a:t>show </a:t>
            </a:r>
            <a:r>
              <a:rPr lang="en-US" sz="2000" dirty="0" smtClean="0"/>
              <a:t>you</a:t>
            </a:r>
          </a:p>
          <a:p>
            <a:pPr marL="687388" lvl="1" indent="-220663">
              <a:buFont typeface="Wingdings" panose="05000000000000000000" pitchFamily="2" charset="2"/>
              <a:buChar char="ü"/>
            </a:pPr>
            <a:r>
              <a:rPr lang="en-US" dirty="0" smtClean="0"/>
              <a:t>how </a:t>
            </a:r>
            <a:r>
              <a:rPr lang="en-US" dirty="0"/>
              <a:t>Web API uses the </a:t>
            </a:r>
            <a:r>
              <a:rPr lang="en-US" dirty="0">
                <a:solidFill>
                  <a:srgbClr val="FF0000"/>
                </a:solidFill>
              </a:rPr>
              <a:t>URL routing system</a:t>
            </a:r>
            <a:r>
              <a:rPr lang="en-US" dirty="0"/>
              <a:t> to support </a:t>
            </a:r>
            <a:r>
              <a:rPr lang="en-US" dirty="0">
                <a:solidFill>
                  <a:srgbClr val="FF0000"/>
                </a:solidFill>
              </a:rPr>
              <a:t>RESTful web </a:t>
            </a:r>
            <a:r>
              <a:rPr lang="en-US" dirty="0" smtClean="0">
                <a:solidFill>
                  <a:srgbClr val="FF0000"/>
                </a:solidFill>
              </a:rPr>
              <a:t>services</a:t>
            </a:r>
            <a:endParaRPr lang="en-US" dirty="0"/>
          </a:p>
          <a:p>
            <a:pPr marL="687388" lvl="1" indent="-220663">
              <a:buFont typeface="Wingdings" panose="05000000000000000000" pitchFamily="2" charset="2"/>
              <a:buChar char="ü"/>
            </a:pPr>
            <a:r>
              <a:rPr lang="en-US" dirty="0" smtClean="0"/>
              <a:t>how </a:t>
            </a:r>
            <a:r>
              <a:rPr lang="en-US" dirty="0">
                <a:solidFill>
                  <a:srgbClr val="FF0000"/>
                </a:solidFill>
              </a:rPr>
              <a:t>controllers</a:t>
            </a:r>
            <a:r>
              <a:rPr lang="en-US" dirty="0"/>
              <a:t> and </a:t>
            </a:r>
            <a:r>
              <a:rPr lang="en-US" dirty="0">
                <a:solidFill>
                  <a:srgbClr val="FF0000"/>
                </a:solidFill>
              </a:rPr>
              <a:t>action methods </a:t>
            </a:r>
            <a:r>
              <a:rPr lang="en-US" dirty="0"/>
              <a:t>are </a:t>
            </a:r>
            <a:r>
              <a:rPr lang="en-US" dirty="0" smtClean="0"/>
              <a:t>selected</a:t>
            </a:r>
          </a:p>
          <a:p>
            <a:pPr marL="687388" lvl="1" indent="-220663">
              <a:buFont typeface="Wingdings" panose="05000000000000000000" pitchFamily="2" charset="2"/>
              <a:buChar char="ü"/>
            </a:pPr>
            <a:r>
              <a:rPr lang="en-US" dirty="0" smtClean="0"/>
              <a:t>how </a:t>
            </a:r>
            <a:r>
              <a:rPr lang="en-US" dirty="0"/>
              <a:t>to </a:t>
            </a:r>
            <a:r>
              <a:rPr lang="en-US" dirty="0">
                <a:solidFill>
                  <a:srgbClr val="0070C0"/>
                </a:solidFill>
              </a:rPr>
              <a:t>deal with </a:t>
            </a:r>
            <a:r>
              <a:rPr lang="en-US" dirty="0">
                <a:solidFill>
                  <a:srgbClr val="FF0000"/>
                </a:solidFill>
              </a:rPr>
              <a:t>errors</a:t>
            </a:r>
            <a:r>
              <a:rPr lang="en-US" dirty="0"/>
              <a:t> and </a:t>
            </a:r>
            <a:r>
              <a:rPr lang="en-US" dirty="0">
                <a:solidFill>
                  <a:srgbClr val="FF0000"/>
                </a:solidFill>
              </a:rPr>
              <a:t>cross-cutting</a:t>
            </a:r>
            <a:r>
              <a:rPr lang="en-US" dirty="0"/>
              <a:t> </a:t>
            </a:r>
            <a:r>
              <a:rPr lang="en-US" dirty="0" smtClean="0">
                <a:solidFill>
                  <a:srgbClr val="0070C0"/>
                </a:solidFill>
              </a:rPr>
              <a:t>concerns</a:t>
            </a:r>
          </a:p>
          <a:p>
            <a:pPr marL="461963">
              <a:buFont typeface="Wingdings" panose="05000000000000000000" pitchFamily="2" charset="2"/>
              <a:buChar char="§"/>
            </a:pPr>
            <a:r>
              <a:rPr lang="en-US" sz="2000" dirty="0" smtClean="0"/>
              <a:t>Many </a:t>
            </a:r>
            <a:r>
              <a:rPr lang="en-US" sz="2000" dirty="0"/>
              <a:t>of these techniques are similar to the ones you know from MVC framework development, but </a:t>
            </a:r>
            <a:r>
              <a:rPr lang="en-US" sz="2000" dirty="0">
                <a:solidFill>
                  <a:srgbClr val="FF0000"/>
                </a:solidFill>
              </a:rPr>
              <a:t>Web API </a:t>
            </a:r>
            <a:r>
              <a:rPr lang="en-US" sz="2000" dirty="0">
                <a:solidFill>
                  <a:srgbClr val="0070C0"/>
                </a:solidFill>
              </a:rPr>
              <a:t>uses</a:t>
            </a:r>
            <a:r>
              <a:rPr lang="en-US" sz="2000" dirty="0"/>
              <a:t> its </a:t>
            </a:r>
            <a:r>
              <a:rPr lang="en-US" sz="2000" dirty="0">
                <a:solidFill>
                  <a:srgbClr val="FF0000"/>
                </a:solidFill>
              </a:rPr>
              <a:t>own</a:t>
            </a:r>
            <a:r>
              <a:rPr lang="en-US" sz="2000" dirty="0"/>
              <a:t> </a:t>
            </a:r>
            <a:r>
              <a:rPr lang="en-US" sz="2000" dirty="0">
                <a:solidFill>
                  <a:srgbClr val="0070C0"/>
                </a:solidFill>
              </a:rPr>
              <a:t>namespaces</a:t>
            </a:r>
            <a:r>
              <a:rPr lang="en-US" sz="2000" dirty="0"/>
              <a:t> and </a:t>
            </a:r>
            <a:r>
              <a:rPr lang="en-US" sz="2000" dirty="0">
                <a:solidFill>
                  <a:srgbClr val="0070C0"/>
                </a:solidFill>
              </a:rPr>
              <a:t>classes</a:t>
            </a:r>
            <a:r>
              <a:rPr lang="en-US" sz="2000" dirty="0"/>
              <a:t> and has a </a:t>
            </a:r>
            <a:r>
              <a:rPr lang="en-US" sz="2000" dirty="0">
                <a:solidFill>
                  <a:srgbClr val="FF0000"/>
                </a:solidFill>
              </a:rPr>
              <a:t>different approach </a:t>
            </a:r>
            <a:r>
              <a:rPr lang="en-US" sz="2000" dirty="0"/>
              <a:t>than the one you are used to using</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a:t>
            </a:fld>
            <a:endParaRPr lang="en-US"/>
          </a:p>
        </p:txBody>
      </p:sp>
    </p:spTree>
    <p:extLst>
      <p:ext uri="{BB962C8B-B14F-4D97-AF65-F5344CB8AC3E}">
        <p14:creationId xmlns:p14="http://schemas.microsoft.com/office/powerpoint/2010/main" val="20422976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4-2</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pic>
        <p:nvPicPr>
          <p:cNvPr id="6" name="Picture 5"/>
          <p:cNvPicPr>
            <a:picLocks noChangeAspect="1"/>
          </p:cNvPicPr>
          <p:nvPr/>
        </p:nvPicPr>
        <p:blipFill>
          <a:blip r:embed="rId2"/>
          <a:stretch>
            <a:fillRect/>
          </a:stretch>
        </p:blipFill>
        <p:spPr>
          <a:xfrm>
            <a:off x="152400" y="1272984"/>
            <a:ext cx="9720806" cy="2959790"/>
          </a:xfrm>
          <a:prstGeom prst="rect">
            <a:avLst/>
          </a:prstGeom>
          <a:ln>
            <a:solidFill>
              <a:schemeClr val="accent1"/>
            </a:solidFill>
          </a:ln>
        </p:spPr>
      </p:pic>
    </p:spTree>
    <p:extLst>
      <p:ext uri="{BB962C8B-B14F-4D97-AF65-F5344CB8AC3E}">
        <p14:creationId xmlns:p14="http://schemas.microsoft.com/office/powerpoint/2010/main" val="318712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DANGER OF DESIGN PATTERNS</a:t>
            </a:r>
            <a:endParaRPr lang="en-US" dirty="0"/>
          </a:p>
        </p:txBody>
      </p:sp>
      <p:sp>
        <p:nvSpPr>
          <p:cNvPr id="3" name="Content Placeholder 2"/>
          <p:cNvSpPr>
            <a:spLocks noGrp="1"/>
          </p:cNvSpPr>
          <p:nvPr>
            <p:ph idx="1"/>
          </p:nvPr>
        </p:nvSpPr>
        <p:spPr/>
        <p:txBody>
          <a:bodyPr/>
          <a:lstStyle/>
          <a:p>
            <a:r>
              <a:rPr lang="en-US" dirty="0" smtClean="0"/>
              <a:t>Like </a:t>
            </a:r>
            <a:r>
              <a:rPr lang="en-US" dirty="0"/>
              <a:t>just about all useful design patterns, REST is the subject of </a:t>
            </a:r>
            <a:r>
              <a:rPr lang="en-US" dirty="0">
                <a:solidFill>
                  <a:srgbClr val="FF0000"/>
                </a:solidFill>
              </a:rPr>
              <a:t>endless arguments</a:t>
            </a:r>
            <a:r>
              <a:rPr lang="en-US" dirty="0"/>
              <a:t> about what is really RESTful and what is </a:t>
            </a:r>
            <a:r>
              <a:rPr lang="en-US" dirty="0" smtClean="0"/>
              <a:t>not.</a:t>
            </a:r>
          </a:p>
          <a:p>
            <a:pPr lvl="1"/>
            <a:r>
              <a:rPr lang="en-US" dirty="0" smtClean="0"/>
              <a:t>These </a:t>
            </a:r>
            <a:r>
              <a:rPr lang="en-US" dirty="0"/>
              <a:t>arguments are a waste of time, and you should ignore </a:t>
            </a:r>
            <a:r>
              <a:rPr lang="en-US" dirty="0" smtClean="0"/>
              <a:t>them.</a:t>
            </a:r>
          </a:p>
          <a:p>
            <a:pPr lvl="1"/>
            <a:r>
              <a:rPr lang="en-US" dirty="0" smtClean="0">
                <a:solidFill>
                  <a:srgbClr val="FF0000"/>
                </a:solidFill>
              </a:rPr>
              <a:t>Patterns</a:t>
            </a:r>
            <a:r>
              <a:rPr lang="en-US" dirty="0" smtClean="0"/>
              <a:t> </a:t>
            </a:r>
            <a:r>
              <a:rPr lang="en-US" dirty="0"/>
              <a:t>are </a:t>
            </a:r>
            <a:r>
              <a:rPr lang="en-US" dirty="0">
                <a:solidFill>
                  <a:srgbClr val="FF0000"/>
                </a:solidFill>
              </a:rPr>
              <a:t>templates</a:t>
            </a:r>
            <a:r>
              <a:rPr lang="en-US" dirty="0"/>
              <a:t> that you can customize for your own </a:t>
            </a:r>
            <a:r>
              <a:rPr lang="en-US" dirty="0" smtClean="0"/>
              <a:t>needs.</a:t>
            </a:r>
          </a:p>
          <a:p>
            <a:pPr lvl="1"/>
            <a:r>
              <a:rPr lang="en-US" dirty="0" smtClean="0"/>
              <a:t>The </a:t>
            </a:r>
            <a:r>
              <a:rPr lang="en-US" dirty="0"/>
              <a:t>goal behind </a:t>
            </a:r>
            <a:r>
              <a:rPr lang="en-US" dirty="0">
                <a:solidFill>
                  <a:srgbClr val="FF0000"/>
                </a:solidFill>
              </a:rPr>
              <a:t>RESTful web services</a:t>
            </a:r>
            <a:r>
              <a:rPr lang="en-US" dirty="0"/>
              <a:t> is to ensure that the </a:t>
            </a:r>
            <a:r>
              <a:rPr lang="en-US" dirty="0">
                <a:solidFill>
                  <a:srgbClr val="FF0000"/>
                </a:solidFill>
              </a:rPr>
              <a:t>client</a:t>
            </a:r>
            <a:r>
              <a:rPr lang="en-US" dirty="0"/>
              <a:t> and </a:t>
            </a:r>
            <a:r>
              <a:rPr lang="en-US" dirty="0">
                <a:solidFill>
                  <a:srgbClr val="FF0000"/>
                </a:solidFill>
              </a:rPr>
              <a:t>ASP. NET Web API </a:t>
            </a:r>
            <a:r>
              <a:rPr lang="en-US" dirty="0">
                <a:solidFill>
                  <a:srgbClr val="0070C0"/>
                </a:solidFill>
              </a:rPr>
              <a:t>controller</a:t>
            </a:r>
            <a:r>
              <a:rPr lang="en-US" dirty="0"/>
              <a:t> are </a:t>
            </a:r>
            <a:r>
              <a:rPr lang="en-US" dirty="0">
                <a:solidFill>
                  <a:srgbClr val="0070C0"/>
                </a:solidFill>
              </a:rPr>
              <a:t>loosely coupled</a:t>
            </a:r>
            <a:r>
              <a:rPr lang="en-US" dirty="0"/>
              <a:t>, and only you know which aspects of the REST </a:t>
            </a:r>
            <a:r>
              <a:rPr lang="en-US" dirty="0">
                <a:solidFill>
                  <a:srgbClr val="0070C0"/>
                </a:solidFill>
              </a:rPr>
              <a:t>pattern</a:t>
            </a:r>
            <a:r>
              <a:rPr lang="en-US" dirty="0"/>
              <a:t> will help you achieve that </a:t>
            </a:r>
            <a:r>
              <a:rPr lang="en-US" dirty="0" smtClean="0"/>
              <a:t>goal.</a:t>
            </a:r>
          </a:p>
          <a:p>
            <a:pPr lvl="1"/>
            <a:r>
              <a:rPr lang="en-US" dirty="0" smtClean="0"/>
              <a:t>I </a:t>
            </a:r>
            <a:r>
              <a:rPr lang="en-US" dirty="0"/>
              <a:t>stopped arguing with pattern zealots when I realized that the least-skilled programmers are the ones who shout the </a:t>
            </a:r>
            <a:r>
              <a:rPr lang="en-US" dirty="0" smtClean="0"/>
              <a:t>loudest.</a:t>
            </a:r>
          </a:p>
          <a:p>
            <a:pPr lvl="1"/>
            <a:r>
              <a:rPr lang="en-US" dirty="0" smtClean="0"/>
              <a:t>My </a:t>
            </a:r>
            <a:r>
              <a:rPr lang="en-US" dirty="0"/>
              <a:t>advice is to focus on delivering good software and borrow from and adapt patterns any way you need to get the job done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111</a:t>
            </a:fld>
            <a:endParaRPr lang="en-US" dirty="0"/>
          </a:p>
        </p:txBody>
      </p:sp>
    </p:spTree>
    <p:extLst>
      <p:ext uri="{BB962C8B-B14F-4D97-AF65-F5344CB8AC3E}">
        <p14:creationId xmlns:p14="http://schemas.microsoft.com/office/powerpoint/2010/main" val="23136991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Although </a:t>
            </a:r>
            <a:r>
              <a:rPr lang="en-US" dirty="0"/>
              <a:t>I use </a:t>
            </a:r>
            <a:r>
              <a:rPr lang="en-US" dirty="0">
                <a:solidFill>
                  <a:srgbClr val="FF0000"/>
                </a:solidFill>
              </a:rPr>
              <a:t>JSON</a:t>
            </a:r>
            <a:r>
              <a:rPr lang="en-US" dirty="0"/>
              <a:t> throughout this chapter, ASP.NET Web API is capable of generating </a:t>
            </a:r>
            <a:r>
              <a:rPr lang="en-US" dirty="0">
                <a:solidFill>
                  <a:srgbClr val="0070C0"/>
                </a:solidFill>
              </a:rPr>
              <a:t>different</a:t>
            </a:r>
            <a:r>
              <a:rPr lang="en-US" dirty="0"/>
              <a:t> </a:t>
            </a:r>
            <a:r>
              <a:rPr lang="en-US" dirty="0">
                <a:solidFill>
                  <a:srgbClr val="FF0000"/>
                </a:solidFill>
              </a:rPr>
              <a:t>data formats</a:t>
            </a:r>
            <a:r>
              <a:rPr lang="en-US" dirty="0"/>
              <a:t> to suit different </a:t>
            </a:r>
            <a:r>
              <a:rPr lang="en-US" dirty="0">
                <a:solidFill>
                  <a:srgbClr val="FF0000"/>
                </a:solidFill>
              </a:rPr>
              <a:t>client</a:t>
            </a:r>
            <a:r>
              <a:rPr lang="en-US" dirty="0"/>
              <a:t> </a:t>
            </a:r>
            <a:r>
              <a:rPr lang="en-US" dirty="0" smtClean="0">
                <a:solidFill>
                  <a:srgbClr val="0070C0"/>
                </a:solidFill>
              </a:rPr>
              <a:t>requirements</a:t>
            </a:r>
            <a:r>
              <a:rPr lang="en-US" dirty="0" smtClean="0"/>
              <a:t>.</a:t>
            </a:r>
          </a:p>
          <a:p>
            <a:pPr lvl="1"/>
            <a:r>
              <a:rPr lang="en-US" dirty="0" smtClean="0"/>
              <a:t>See </a:t>
            </a:r>
            <a:r>
              <a:rPr lang="en-US" dirty="0"/>
              <a:t>Chapters 11–13 for details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spTree>
    <p:extLst>
      <p:ext uri="{BB962C8B-B14F-4D97-AF65-F5344CB8AC3E}">
        <p14:creationId xmlns:p14="http://schemas.microsoft.com/office/powerpoint/2010/main" val="1866452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Embracing HTTP</a:t>
            </a:r>
            <a:endParaRPr lang="en-US" dirty="0"/>
          </a:p>
        </p:txBody>
      </p:sp>
      <p:sp>
        <p:nvSpPr>
          <p:cNvPr id="4" name="Content Placeholder 3"/>
          <p:cNvSpPr>
            <a:spLocks noGrp="1"/>
          </p:cNvSpPr>
          <p:nvPr>
            <p:ph idx="1"/>
          </p:nvPr>
        </p:nvSpPr>
        <p:spPr/>
        <p:txBody>
          <a:bodyPr/>
          <a:lstStyle/>
          <a:p>
            <a:r>
              <a:rPr lang="en-US" dirty="0"/>
              <a:t>The </a:t>
            </a:r>
            <a:r>
              <a:rPr lang="en-US" dirty="0">
                <a:solidFill>
                  <a:srgbClr val="FF0000"/>
                </a:solidFill>
              </a:rPr>
              <a:t>core foundation</a:t>
            </a:r>
            <a:r>
              <a:rPr lang="en-US" dirty="0"/>
              <a:t> of </a:t>
            </a:r>
            <a:r>
              <a:rPr lang="en-US" dirty="0">
                <a:solidFill>
                  <a:srgbClr val="FF0000"/>
                </a:solidFill>
              </a:rPr>
              <a:t>RESTful web services</a:t>
            </a:r>
            <a:r>
              <a:rPr lang="en-US" dirty="0"/>
              <a:t> is to </a:t>
            </a:r>
            <a:r>
              <a:rPr lang="en-US" dirty="0">
                <a:solidFill>
                  <a:srgbClr val="0070C0"/>
                </a:solidFill>
              </a:rPr>
              <a:t>define</a:t>
            </a:r>
            <a:r>
              <a:rPr lang="en-US" dirty="0"/>
              <a:t> </a:t>
            </a:r>
            <a:r>
              <a:rPr lang="en-US" dirty="0">
                <a:solidFill>
                  <a:srgbClr val="FF0000"/>
                </a:solidFill>
              </a:rPr>
              <a:t>operations</a:t>
            </a:r>
            <a:r>
              <a:rPr lang="en-US" dirty="0"/>
              <a:t> </a:t>
            </a:r>
            <a:r>
              <a:rPr lang="en-US" dirty="0">
                <a:solidFill>
                  <a:srgbClr val="0070C0"/>
                </a:solidFill>
              </a:rPr>
              <a:t>on the</a:t>
            </a:r>
            <a:r>
              <a:rPr lang="en-US" dirty="0"/>
              <a:t> </a:t>
            </a:r>
            <a:r>
              <a:rPr lang="en-US" dirty="0">
                <a:solidFill>
                  <a:srgbClr val="FF0000"/>
                </a:solidFill>
              </a:rPr>
              <a:t>model</a:t>
            </a:r>
            <a:r>
              <a:rPr lang="en-US" dirty="0"/>
              <a:t> using a </a:t>
            </a:r>
            <a:r>
              <a:rPr lang="en-US" dirty="0">
                <a:solidFill>
                  <a:srgbClr val="0070C0"/>
                </a:solidFill>
              </a:rPr>
              <a:t>combination</a:t>
            </a:r>
            <a:r>
              <a:rPr lang="en-US" dirty="0"/>
              <a:t> of </a:t>
            </a:r>
            <a:r>
              <a:rPr lang="en-US" dirty="0">
                <a:solidFill>
                  <a:srgbClr val="FF0000"/>
                </a:solidFill>
              </a:rPr>
              <a:t>HTTP verbs</a:t>
            </a:r>
            <a:r>
              <a:rPr lang="en-US" dirty="0"/>
              <a:t> and </a:t>
            </a:r>
            <a:r>
              <a:rPr lang="en-US" dirty="0">
                <a:solidFill>
                  <a:srgbClr val="FF0000"/>
                </a:solidFill>
              </a:rPr>
              <a:t>unique URLs</a:t>
            </a:r>
            <a:r>
              <a:rPr lang="en-US" dirty="0"/>
              <a:t> to refer to </a:t>
            </a:r>
            <a:r>
              <a:rPr lang="en-US" dirty="0">
                <a:solidFill>
                  <a:srgbClr val="0070C0"/>
                </a:solidFill>
              </a:rPr>
              <a:t>individual</a:t>
            </a:r>
            <a:r>
              <a:rPr lang="en-US" dirty="0"/>
              <a:t> </a:t>
            </a:r>
            <a:r>
              <a:rPr lang="en-US" dirty="0">
                <a:solidFill>
                  <a:srgbClr val="FF0000"/>
                </a:solidFill>
              </a:rPr>
              <a:t>data objects</a:t>
            </a:r>
            <a:r>
              <a:rPr lang="en-US" dirty="0"/>
              <a:t> and </a:t>
            </a:r>
            <a:r>
              <a:rPr lang="en-US" dirty="0">
                <a:solidFill>
                  <a:srgbClr val="FF0000"/>
                </a:solidFill>
              </a:rPr>
              <a:t>collections</a:t>
            </a:r>
            <a:r>
              <a:rPr lang="en-US" dirty="0"/>
              <a:t> </a:t>
            </a:r>
            <a:r>
              <a:rPr lang="en-US" dirty="0">
                <a:solidFill>
                  <a:srgbClr val="0070C0"/>
                </a:solidFill>
              </a:rPr>
              <a:t>of those </a:t>
            </a:r>
            <a:r>
              <a:rPr lang="en-US" dirty="0">
                <a:solidFill>
                  <a:srgbClr val="FF0000"/>
                </a:solidFill>
              </a:rPr>
              <a:t>objects</a:t>
            </a:r>
            <a:r>
              <a:rPr lang="en-US" dirty="0"/>
              <a:t>.</a:t>
            </a:r>
          </a:p>
          <a:p>
            <a:pPr lvl="1"/>
            <a:r>
              <a:rPr lang="en-US" dirty="0"/>
              <a:t>Here is an example of a URL that uniquely represents the RSVP </a:t>
            </a:r>
            <a:r>
              <a:rPr lang="en-US" dirty="0">
                <a:solidFill>
                  <a:srgbClr val="0070C0"/>
                </a:solidFill>
              </a:rPr>
              <a:t>response</a:t>
            </a:r>
            <a:r>
              <a:rPr lang="en-US" dirty="0"/>
              <a:t> from a </a:t>
            </a:r>
            <a:r>
              <a:rPr lang="en-US" dirty="0">
                <a:solidFill>
                  <a:srgbClr val="0070C0"/>
                </a:solidFill>
              </a:rPr>
              <a:t>user</a:t>
            </a:r>
            <a:r>
              <a:rPr lang="en-US" dirty="0"/>
              <a:t> called Bob (I have left out the part of the URL that specifies the protocol, hostname, and port because all of these are going to be constant for my example):</a:t>
            </a:r>
          </a:p>
          <a:p>
            <a:pPr marL="233363" lvl="1" indent="0">
              <a:buNone/>
            </a:pPr>
            <a:endParaRPr lang="en-US" dirty="0" smtClean="0"/>
          </a:p>
          <a:p>
            <a:pPr marL="233363" lvl="1" indent="0">
              <a:buNone/>
            </a:pPr>
            <a:endParaRPr lang="en-US" dirty="0"/>
          </a:p>
          <a:p>
            <a:pPr lvl="1"/>
            <a:r>
              <a:rPr lang="en-US" dirty="0"/>
              <a:t>In a </a:t>
            </a:r>
            <a:r>
              <a:rPr lang="en-US" dirty="0">
                <a:solidFill>
                  <a:srgbClr val="FF0000"/>
                </a:solidFill>
              </a:rPr>
              <a:t>RESTful web service</a:t>
            </a:r>
            <a:r>
              <a:rPr lang="en-US" dirty="0"/>
              <a:t>, I use this </a:t>
            </a:r>
            <a:r>
              <a:rPr lang="en-US" dirty="0">
                <a:solidFill>
                  <a:srgbClr val="FF0000"/>
                </a:solidFill>
              </a:rPr>
              <a:t>URL</a:t>
            </a:r>
            <a:r>
              <a:rPr lang="en-US" dirty="0"/>
              <a:t> whenever I want to perform an operation on the </a:t>
            </a:r>
            <a:r>
              <a:rPr lang="en-US" dirty="0">
                <a:solidFill>
                  <a:srgbClr val="FF0000"/>
                </a:solidFill>
              </a:rPr>
              <a:t>GuestResponse</a:t>
            </a:r>
            <a:r>
              <a:rPr lang="en-US" dirty="0"/>
              <a:t> object that describes Bob’s attendance at the </a:t>
            </a:r>
            <a:r>
              <a:rPr lang="en-US" dirty="0" smtClean="0"/>
              <a:t>party.</a:t>
            </a:r>
          </a:p>
          <a:p>
            <a:pPr lvl="2"/>
            <a:r>
              <a:rPr lang="en-US" dirty="0" smtClean="0"/>
              <a:t>To </a:t>
            </a:r>
            <a:r>
              <a:rPr lang="en-US" dirty="0"/>
              <a:t>tell the web service what kind of operation I want to perform, I make an </a:t>
            </a:r>
            <a:r>
              <a:rPr lang="en-US" dirty="0">
                <a:solidFill>
                  <a:srgbClr val="FF0000"/>
                </a:solidFill>
              </a:rPr>
              <a:t>HTTP request</a:t>
            </a:r>
            <a:r>
              <a:rPr lang="en-US" dirty="0"/>
              <a:t> that targets the URL and specify one of the HTTP verbs in the request</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113</a:t>
            </a:fld>
            <a:endParaRPr lang="en-US"/>
          </a:p>
        </p:txBody>
      </p:sp>
      <p:pic>
        <p:nvPicPr>
          <p:cNvPr id="6" name="Picture 5"/>
          <p:cNvPicPr>
            <a:picLocks noChangeAspect="1"/>
          </p:cNvPicPr>
          <p:nvPr/>
        </p:nvPicPr>
        <p:blipFill>
          <a:blip r:embed="rId2"/>
          <a:stretch>
            <a:fillRect/>
          </a:stretch>
        </p:blipFill>
        <p:spPr>
          <a:xfrm>
            <a:off x="3640183" y="2760866"/>
            <a:ext cx="1420177" cy="512195"/>
          </a:xfrm>
          <a:prstGeom prst="rect">
            <a:avLst/>
          </a:prstGeom>
          <a:ln>
            <a:solidFill>
              <a:schemeClr val="accent1"/>
            </a:solidFill>
          </a:ln>
        </p:spPr>
      </p:pic>
    </p:spTree>
    <p:extLst>
      <p:ext uri="{BB962C8B-B14F-4D97-AF65-F5344CB8AC3E}">
        <p14:creationId xmlns:p14="http://schemas.microsoft.com/office/powerpoint/2010/main" val="31484227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TIP</a:t>
            </a:r>
            <a:endParaRPr lang="en-US" dirty="0"/>
          </a:p>
        </p:txBody>
      </p:sp>
      <p:sp>
        <p:nvSpPr>
          <p:cNvPr id="7" name="Content Placeholder 6"/>
          <p:cNvSpPr>
            <a:spLocks noGrp="1"/>
          </p:cNvSpPr>
          <p:nvPr>
            <p:ph idx="1"/>
          </p:nvPr>
        </p:nvSpPr>
        <p:spPr/>
        <p:txBody>
          <a:bodyPr/>
          <a:lstStyle/>
          <a:p>
            <a:r>
              <a:rPr lang="en-US" dirty="0" smtClean="0"/>
              <a:t>The </a:t>
            </a:r>
            <a:r>
              <a:rPr lang="en-US" dirty="0"/>
              <a:t>terms </a:t>
            </a:r>
            <a:r>
              <a:rPr lang="en-US" dirty="0">
                <a:solidFill>
                  <a:srgbClr val="FF0000"/>
                </a:solidFill>
              </a:rPr>
              <a:t>verbs</a:t>
            </a:r>
            <a:r>
              <a:rPr lang="en-US" dirty="0"/>
              <a:t> and </a:t>
            </a:r>
            <a:r>
              <a:rPr lang="en-US" dirty="0">
                <a:solidFill>
                  <a:srgbClr val="FF0000"/>
                </a:solidFill>
              </a:rPr>
              <a:t>methods</a:t>
            </a:r>
            <a:r>
              <a:rPr lang="en-US" dirty="0"/>
              <a:t> are equivalent when referring to </a:t>
            </a:r>
            <a:r>
              <a:rPr lang="en-US" dirty="0">
                <a:solidFill>
                  <a:srgbClr val="FF0000"/>
                </a:solidFill>
              </a:rPr>
              <a:t>HTTP</a:t>
            </a:r>
            <a:r>
              <a:rPr lang="en-US" dirty="0"/>
              <a:t> and can be used </a:t>
            </a:r>
            <a:r>
              <a:rPr lang="en-US" dirty="0" smtClean="0"/>
              <a:t>interchangeably.</a:t>
            </a:r>
          </a:p>
          <a:p>
            <a:pPr lvl="2"/>
            <a:r>
              <a:rPr lang="en-US" dirty="0" smtClean="0"/>
              <a:t>I </a:t>
            </a:r>
            <a:r>
              <a:rPr lang="en-US" dirty="0"/>
              <a:t>tend to refer to </a:t>
            </a:r>
            <a:r>
              <a:rPr lang="en-US" dirty="0">
                <a:solidFill>
                  <a:srgbClr val="FF0000"/>
                </a:solidFill>
              </a:rPr>
              <a:t>methods</a:t>
            </a:r>
            <a:r>
              <a:rPr lang="en-US" dirty="0"/>
              <a:t> when I am writing </a:t>
            </a:r>
            <a:r>
              <a:rPr lang="en-US" dirty="0">
                <a:solidFill>
                  <a:srgbClr val="FF0000"/>
                </a:solidFill>
              </a:rPr>
              <a:t>MVC framework </a:t>
            </a:r>
            <a:r>
              <a:rPr lang="en-US" dirty="0">
                <a:solidFill>
                  <a:srgbClr val="0070C0"/>
                </a:solidFill>
              </a:rPr>
              <a:t>views</a:t>
            </a:r>
            <a:r>
              <a:rPr lang="en-US" dirty="0"/>
              <a:t> (because the form element defines a method attribute) and </a:t>
            </a:r>
            <a:r>
              <a:rPr lang="en-US" dirty="0">
                <a:solidFill>
                  <a:srgbClr val="FF0000"/>
                </a:solidFill>
              </a:rPr>
              <a:t>verbs</a:t>
            </a:r>
            <a:r>
              <a:rPr lang="en-US" dirty="0"/>
              <a:t> when writing </a:t>
            </a:r>
            <a:r>
              <a:rPr lang="en-US" dirty="0">
                <a:solidFill>
                  <a:srgbClr val="FF0000"/>
                </a:solidFill>
              </a:rPr>
              <a:t>web services</a:t>
            </a:r>
            <a:r>
              <a:rPr lang="en-US" dirty="0"/>
              <a:t>.</a:t>
            </a:r>
          </a:p>
          <a:p>
            <a:pPr lvl="1"/>
            <a:r>
              <a:rPr lang="en-US" dirty="0" smtClean="0"/>
              <a:t>A web </a:t>
            </a:r>
            <a:r>
              <a:rPr lang="en-US" dirty="0"/>
              <a:t>service doesn’t have to support all the verbs listed in </a:t>
            </a:r>
            <a:r>
              <a:rPr lang="en-US" dirty="0">
                <a:solidFill>
                  <a:srgbClr val="FF0000"/>
                </a:solidFill>
              </a:rPr>
              <a:t>Table </a:t>
            </a:r>
            <a:r>
              <a:rPr lang="en-US" dirty="0" smtClean="0">
                <a:solidFill>
                  <a:srgbClr val="FF0000"/>
                </a:solidFill>
              </a:rPr>
              <a:t>4-3</a:t>
            </a:r>
            <a:r>
              <a:rPr lang="en-US" dirty="0" smtClean="0"/>
              <a:t>.</a:t>
            </a:r>
          </a:p>
          <a:p>
            <a:pPr lvl="2"/>
            <a:r>
              <a:rPr lang="en-US" dirty="0" smtClean="0"/>
              <a:t>It </a:t>
            </a:r>
            <a:r>
              <a:rPr lang="en-US" dirty="0"/>
              <a:t>wouldn’t make sense for a </a:t>
            </a:r>
            <a:r>
              <a:rPr lang="en-US" dirty="0">
                <a:solidFill>
                  <a:srgbClr val="FF0000"/>
                </a:solidFill>
              </a:rPr>
              <a:t>read-only web service</a:t>
            </a:r>
            <a:r>
              <a:rPr lang="en-US" dirty="0"/>
              <a:t> to support the DELETE, POST, and PUT verbs, for example, and you need to implement support only for the verbs you require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114</a:t>
            </a:fld>
            <a:endParaRPr lang="en-US" dirty="0"/>
          </a:p>
        </p:txBody>
      </p:sp>
    </p:spTree>
    <p:extLst>
      <p:ext uri="{BB962C8B-B14F-4D97-AF65-F5344CB8AC3E}">
        <p14:creationId xmlns:p14="http://schemas.microsoft.com/office/powerpoint/2010/main" val="19164972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REST </a:t>
            </a:r>
            <a:r>
              <a:rPr lang="en-US" dirty="0"/>
              <a:t>is a general-purpose </a:t>
            </a:r>
            <a:r>
              <a:rPr lang="en-US" dirty="0">
                <a:solidFill>
                  <a:srgbClr val="FF0000"/>
                </a:solidFill>
              </a:rPr>
              <a:t>pattern</a:t>
            </a:r>
            <a:r>
              <a:rPr lang="en-US" dirty="0"/>
              <a:t> that has found a home in the world of </a:t>
            </a:r>
            <a:r>
              <a:rPr lang="en-US" dirty="0">
                <a:solidFill>
                  <a:srgbClr val="FF0000"/>
                </a:solidFill>
              </a:rPr>
              <a:t>web services</a:t>
            </a:r>
            <a:r>
              <a:rPr lang="en-US" dirty="0"/>
              <a:t>, but since this is a book about web services, I am going to treat REST and RESTful web services as being the same thing so that I don’t get tied up in making fine-grained distinctions that don’t have any real impact on Web API development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115</a:t>
            </a:fld>
            <a:endParaRPr lang="en-US" dirty="0"/>
          </a:p>
        </p:txBody>
      </p:sp>
    </p:spTree>
    <p:extLst>
      <p:ext uri="{BB962C8B-B14F-4D97-AF65-F5344CB8AC3E}">
        <p14:creationId xmlns:p14="http://schemas.microsoft.com/office/powerpoint/2010/main" val="38646016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Verbs</a:t>
            </a:r>
            <a:endParaRPr lang="en-US" dirty="0"/>
          </a:p>
        </p:txBody>
      </p:sp>
      <p:sp>
        <p:nvSpPr>
          <p:cNvPr id="3" name="Content Placeholder 2"/>
          <p:cNvSpPr>
            <a:spLocks noGrp="1"/>
          </p:cNvSpPr>
          <p:nvPr>
            <p:ph idx="1"/>
          </p:nvPr>
        </p:nvSpPr>
        <p:spPr/>
        <p:txBody>
          <a:bodyPr/>
          <a:lstStyle/>
          <a:p>
            <a:r>
              <a:rPr lang="en-US" dirty="0"/>
              <a:t>You are already familiar with at least two of the </a:t>
            </a:r>
            <a:r>
              <a:rPr lang="en-US" dirty="0">
                <a:solidFill>
                  <a:srgbClr val="FF0000"/>
                </a:solidFill>
              </a:rPr>
              <a:t>HTTP verbs</a:t>
            </a:r>
            <a:r>
              <a:rPr lang="en-US" dirty="0"/>
              <a:t> from their use in the </a:t>
            </a:r>
            <a:r>
              <a:rPr lang="en-US" dirty="0">
                <a:solidFill>
                  <a:srgbClr val="FF0000"/>
                </a:solidFill>
              </a:rPr>
              <a:t>MVC </a:t>
            </a:r>
            <a:r>
              <a:rPr lang="en-US" dirty="0" smtClean="0">
                <a:solidFill>
                  <a:srgbClr val="FF0000"/>
                </a:solidFill>
              </a:rPr>
              <a:t>framework</a:t>
            </a:r>
            <a:r>
              <a:rPr lang="en-US" dirty="0" smtClean="0"/>
              <a:t>:</a:t>
            </a:r>
          </a:p>
          <a:p>
            <a:pPr lvl="2"/>
            <a:r>
              <a:rPr lang="en-US" dirty="0" smtClean="0"/>
              <a:t>GET</a:t>
            </a:r>
          </a:p>
          <a:p>
            <a:pPr lvl="2"/>
            <a:r>
              <a:rPr lang="en-US" dirty="0" smtClean="0"/>
              <a:t>POST</a:t>
            </a:r>
          </a:p>
          <a:p>
            <a:pPr lvl="1"/>
            <a:r>
              <a:rPr lang="en-US" dirty="0" smtClean="0"/>
              <a:t>What </a:t>
            </a:r>
            <a:r>
              <a:rPr lang="en-US" dirty="0"/>
              <a:t>you might not know is that the </a:t>
            </a:r>
            <a:r>
              <a:rPr lang="en-US" dirty="0">
                <a:solidFill>
                  <a:srgbClr val="FF0000"/>
                </a:solidFill>
              </a:rPr>
              <a:t>HTTP specification</a:t>
            </a:r>
            <a:r>
              <a:rPr lang="en-US" dirty="0"/>
              <a:t> contains </a:t>
            </a:r>
            <a:r>
              <a:rPr lang="en-US" dirty="0">
                <a:solidFill>
                  <a:srgbClr val="0070C0"/>
                </a:solidFill>
              </a:rPr>
              <a:t>additional</a:t>
            </a:r>
            <a:r>
              <a:rPr lang="en-US" dirty="0">
                <a:solidFill>
                  <a:srgbClr val="FF0000"/>
                </a:solidFill>
              </a:rPr>
              <a:t> verbs</a:t>
            </a:r>
            <a:r>
              <a:rPr lang="en-US" dirty="0"/>
              <a:t> and that, in a </a:t>
            </a:r>
            <a:r>
              <a:rPr lang="en-US" dirty="0">
                <a:solidFill>
                  <a:srgbClr val="FF0000"/>
                </a:solidFill>
              </a:rPr>
              <a:t>RESTful web service</a:t>
            </a:r>
            <a:r>
              <a:rPr lang="en-US" dirty="0"/>
              <a:t>, these are used to indicate what </a:t>
            </a:r>
            <a:r>
              <a:rPr lang="en-US" dirty="0">
                <a:solidFill>
                  <a:srgbClr val="0070C0"/>
                </a:solidFill>
              </a:rPr>
              <a:t>kind</a:t>
            </a:r>
            <a:r>
              <a:rPr lang="en-US" dirty="0"/>
              <a:t> of </a:t>
            </a:r>
            <a:r>
              <a:rPr lang="en-US" dirty="0">
                <a:solidFill>
                  <a:srgbClr val="FF0000"/>
                </a:solidFill>
              </a:rPr>
              <a:t>operation</a:t>
            </a:r>
            <a:r>
              <a:rPr lang="en-US" dirty="0"/>
              <a:t> is being </a:t>
            </a:r>
            <a:r>
              <a:rPr lang="en-US" dirty="0">
                <a:solidFill>
                  <a:srgbClr val="0070C0"/>
                </a:solidFill>
              </a:rPr>
              <a:t>requested</a:t>
            </a:r>
            <a:r>
              <a:rPr lang="en-US" dirty="0"/>
              <a:t> on the data object identities by the URL in the </a:t>
            </a:r>
            <a:r>
              <a:rPr lang="en-US" dirty="0" smtClean="0"/>
              <a:t>request.</a:t>
            </a:r>
          </a:p>
          <a:p>
            <a:pPr lvl="1"/>
            <a:r>
              <a:rPr lang="en-US" dirty="0" smtClean="0">
                <a:solidFill>
                  <a:srgbClr val="FF0000"/>
                </a:solidFill>
              </a:rPr>
              <a:t>Table </a:t>
            </a:r>
            <a:r>
              <a:rPr lang="en-US" dirty="0">
                <a:solidFill>
                  <a:srgbClr val="FF0000"/>
                </a:solidFill>
              </a:rPr>
              <a:t>4-3</a:t>
            </a:r>
            <a:r>
              <a:rPr lang="en-US" dirty="0"/>
              <a:t> shows how combining an HTTP verb with a URL can be used to request that a web service perform an </a:t>
            </a:r>
            <a:r>
              <a:rPr lang="en-US" dirty="0" smtClean="0"/>
              <a:t>operation.</a:t>
            </a:r>
          </a:p>
          <a:p>
            <a:pPr lvl="1"/>
            <a:r>
              <a:rPr lang="en-US" dirty="0" smtClean="0"/>
              <a:t>Some </a:t>
            </a:r>
            <a:r>
              <a:rPr lang="en-US" dirty="0"/>
              <a:t>operations require the client to send data to the server or the server to send data to the client, and I have included this information in the table</a:t>
            </a:r>
            <a:r>
              <a:rPr lang="en-US" dirty="0" smtClean="0"/>
              <a:t>.</a:t>
            </a:r>
          </a:p>
          <a:p>
            <a:pPr lvl="1"/>
            <a:r>
              <a:rPr lang="en-US" dirty="0"/>
              <a:t>The contents of the table define the </a:t>
            </a:r>
            <a:r>
              <a:rPr lang="en-US" dirty="0">
                <a:solidFill>
                  <a:srgbClr val="FF0000"/>
                </a:solidFill>
              </a:rPr>
              <a:t>web service API</a:t>
            </a:r>
            <a:r>
              <a:rPr lang="en-US" dirty="0"/>
              <a:t>, and a client-side developer can use this information to consume the web </a:t>
            </a:r>
            <a:r>
              <a:rPr lang="en-US" dirty="0" smtClean="0"/>
              <a:t>service.</a:t>
            </a:r>
          </a:p>
          <a:p>
            <a:pPr lvl="1"/>
            <a:r>
              <a:rPr lang="en-US" dirty="0" smtClean="0">
                <a:solidFill>
                  <a:srgbClr val="FF0000"/>
                </a:solidFill>
              </a:rPr>
              <a:t>This</a:t>
            </a:r>
            <a:r>
              <a:rPr lang="en-US" dirty="0" smtClean="0"/>
              <a:t> </a:t>
            </a:r>
            <a:r>
              <a:rPr lang="en-US" dirty="0"/>
              <a:t>kind of </a:t>
            </a:r>
            <a:r>
              <a:rPr lang="en-US" dirty="0">
                <a:solidFill>
                  <a:srgbClr val="FF0000"/>
                </a:solidFill>
              </a:rPr>
              <a:t>API embraces HTTP</a:t>
            </a:r>
            <a:r>
              <a:rPr lang="en-US" dirty="0"/>
              <a:t> by combining URLs and HTTP verbs, which feels exciting and dynamic and like a definite improvement over URLs derived from arbitrary methods names in a controller class, but the truth is somewhat different because the client and server are still too tightly coupled for </a:t>
            </a:r>
            <a:r>
              <a:rPr lang="en-US" dirty="0" smtClean="0"/>
              <a:t>comfort.</a:t>
            </a:r>
          </a:p>
          <a:p>
            <a:pPr lvl="1"/>
            <a:r>
              <a:rPr lang="en-US" dirty="0" smtClean="0"/>
              <a:t>I </a:t>
            </a:r>
            <a:r>
              <a:rPr lang="en-US" dirty="0"/>
              <a:t>explain why in the following sections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116</a:t>
            </a:fld>
            <a:endParaRPr lang="en-US" dirty="0"/>
          </a:p>
        </p:txBody>
      </p:sp>
    </p:spTree>
    <p:extLst>
      <p:ext uri="{BB962C8B-B14F-4D97-AF65-F5344CB8AC3E}">
        <p14:creationId xmlns:p14="http://schemas.microsoft.com/office/powerpoint/2010/main" val="20028489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4-3</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117</a:t>
            </a:fld>
            <a:endParaRPr lang="en-US" dirty="0"/>
          </a:p>
        </p:txBody>
      </p:sp>
      <p:pic>
        <p:nvPicPr>
          <p:cNvPr id="8" name="Picture 7"/>
          <p:cNvPicPr>
            <a:picLocks noChangeAspect="1"/>
          </p:cNvPicPr>
          <p:nvPr/>
        </p:nvPicPr>
        <p:blipFill>
          <a:blip r:embed="rId2"/>
          <a:stretch>
            <a:fillRect/>
          </a:stretch>
        </p:blipFill>
        <p:spPr>
          <a:xfrm>
            <a:off x="152400" y="1280159"/>
            <a:ext cx="10708786" cy="3213464"/>
          </a:xfrm>
          <a:prstGeom prst="rect">
            <a:avLst/>
          </a:prstGeom>
          <a:ln>
            <a:solidFill>
              <a:schemeClr val="accent1"/>
            </a:solidFill>
          </a:ln>
        </p:spPr>
      </p:pic>
    </p:spTree>
    <p:extLst>
      <p:ext uri="{BB962C8B-B14F-4D97-AF65-F5344CB8AC3E}">
        <p14:creationId xmlns:p14="http://schemas.microsoft.com/office/powerpoint/2010/main" val="29355584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SAFE </a:t>
            </a:r>
            <a:r>
              <a:rPr lang="en-US" dirty="0" smtClean="0"/>
              <a:t>&amp; </a:t>
            </a:r>
            <a:r>
              <a:rPr lang="en-US" dirty="0"/>
              <a:t>IDEMPOTENT HTTP VERBS</a:t>
            </a:r>
          </a:p>
        </p:txBody>
      </p:sp>
      <p:sp>
        <p:nvSpPr>
          <p:cNvPr id="3" name="Content Placeholder 2"/>
          <p:cNvSpPr>
            <a:spLocks noGrp="1"/>
          </p:cNvSpPr>
          <p:nvPr>
            <p:ph idx="1"/>
          </p:nvPr>
        </p:nvSpPr>
        <p:spPr/>
        <p:txBody>
          <a:bodyPr/>
          <a:lstStyle/>
          <a:p>
            <a:r>
              <a:rPr lang="en-US" dirty="0" smtClean="0"/>
              <a:t>There </a:t>
            </a:r>
            <a:r>
              <a:rPr lang="en-US" dirty="0"/>
              <a:t>is no standard mapping of </a:t>
            </a:r>
            <a:r>
              <a:rPr lang="en-US" dirty="0">
                <a:solidFill>
                  <a:srgbClr val="FF0000"/>
                </a:solidFill>
              </a:rPr>
              <a:t>HTTP verbs</a:t>
            </a:r>
            <a:r>
              <a:rPr lang="en-US" dirty="0"/>
              <a:t> to </a:t>
            </a:r>
            <a:r>
              <a:rPr lang="en-US" dirty="0">
                <a:solidFill>
                  <a:srgbClr val="FF0000"/>
                </a:solidFill>
              </a:rPr>
              <a:t>web service</a:t>
            </a:r>
            <a:r>
              <a:rPr lang="en-US" dirty="0"/>
              <a:t> operations, although the one I describe in </a:t>
            </a:r>
            <a:r>
              <a:rPr lang="en-US" dirty="0">
                <a:solidFill>
                  <a:srgbClr val="FF0000"/>
                </a:solidFill>
              </a:rPr>
              <a:t>Table 4-3</a:t>
            </a:r>
            <a:r>
              <a:rPr lang="en-US" dirty="0"/>
              <a:t> is </a:t>
            </a:r>
            <a:r>
              <a:rPr lang="en-US" dirty="0" smtClean="0"/>
              <a:t>common.</a:t>
            </a:r>
          </a:p>
          <a:p>
            <a:pPr lvl="1"/>
            <a:r>
              <a:rPr lang="en-US" dirty="0" smtClean="0"/>
              <a:t>You </a:t>
            </a:r>
            <a:r>
              <a:rPr lang="en-US" dirty="0"/>
              <a:t>can use any HTTP verb that you like for your web services, as long as you understand the importance of the safe and idempotent HTTP </a:t>
            </a:r>
            <a:r>
              <a:rPr lang="en-US" dirty="0" smtClean="0"/>
              <a:t>verbs.</a:t>
            </a:r>
          </a:p>
          <a:p>
            <a:pPr lvl="1"/>
            <a:r>
              <a:rPr lang="en-US" dirty="0" smtClean="0">
                <a:solidFill>
                  <a:srgbClr val="FF0000"/>
                </a:solidFill>
              </a:rPr>
              <a:t>Safe </a:t>
            </a:r>
            <a:r>
              <a:rPr lang="en-US" dirty="0">
                <a:solidFill>
                  <a:srgbClr val="FF0000"/>
                </a:solidFill>
              </a:rPr>
              <a:t>verbs</a:t>
            </a:r>
            <a:r>
              <a:rPr lang="en-US" dirty="0"/>
              <a:t> have no side </a:t>
            </a:r>
            <a:r>
              <a:rPr lang="en-US" dirty="0" smtClean="0"/>
              <a:t>effects.</a:t>
            </a:r>
          </a:p>
          <a:p>
            <a:pPr lvl="2"/>
            <a:r>
              <a:rPr lang="en-US" dirty="0" smtClean="0"/>
              <a:t>The </a:t>
            </a:r>
            <a:r>
              <a:rPr lang="en-US" dirty="0"/>
              <a:t>most commonly used safe verb is </a:t>
            </a:r>
            <a:r>
              <a:rPr lang="en-US" dirty="0">
                <a:solidFill>
                  <a:srgbClr val="FF0000"/>
                </a:solidFill>
              </a:rPr>
              <a:t>GET</a:t>
            </a:r>
            <a:r>
              <a:rPr lang="en-US" dirty="0"/>
              <a:t>, and when you receive a GET request, you may not perform any action that </a:t>
            </a:r>
            <a:r>
              <a:rPr lang="en-US" dirty="0">
                <a:solidFill>
                  <a:srgbClr val="FF0000"/>
                </a:solidFill>
              </a:rPr>
              <a:t>alters</a:t>
            </a:r>
            <a:r>
              <a:rPr lang="en-US" dirty="0"/>
              <a:t> the </a:t>
            </a:r>
            <a:r>
              <a:rPr lang="en-US" dirty="0">
                <a:solidFill>
                  <a:srgbClr val="FF0000"/>
                </a:solidFill>
              </a:rPr>
              <a:t>state of the data </a:t>
            </a:r>
            <a:r>
              <a:rPr lang="en-US" dirty="0" smtClean="0">
                <a:solidFill>
                  <a:srgbClr val="FF0000"/>
                </a:solidFill>
              </a:rPr>
              <a:t>model</a:t>
            </a:r>
            <a:r>
              <a:rPr lang="en-US" dirty="0" smtClean="0"/>
              <a:t>.</a:t>
            </a:r>
          </a:p>
          <a:p>
            <a:pPr lvl="2"/>
            <a:r>
              <a:rPr lang="en-US" dirty="0" smtClean="0"/>
              <a:t>All </a:t>
            </a:r>
            <a:r>
              <a:rPr lang="en-US" dirty="0"/>
              <a:t>you may do is return the data that has been requested and, optionally, perform cross-cutting activities such as logging and </a:t>
            </a:r>
            <a:r>
              <a:rPr lang="en-US" dirty="0" smtClean="0"/>
              <a:t>caching.</a:t>
            </a:r>
          </a:p>
          <a:p>
            <a:pPr lvl="1"/>
            <a:r>
              <a:rPr lang="en-US" dirty="0" smtClean="0">
                <a:solidFill>
                  <a:srgbClr val="FF0000"/>
                </a:solidFill>
              </a:rPr>
              <a:t>Idempotent </a:t>
            </a:r>
            <a:r>
              <a:rPr lang="en-US" dirty="0">
                <a:solidFill>
                  <a:srgbClr val="FF0000"/>
                </a:solidFill>
              </a:rPr>
              <a:t>verbs</a:t>
            </a:r>
            <a:r>
              <a:rPr lang="en-US" dirty="0"/>
              <a:t>, such as </a:t>
            </a:r>
            <a:r>
              <a:rPr lang="en-US" dirty="0">
                <a:solidFill>
                  <a:srgbClr val="FF0000"/>
                </a:solidFill>
              </a:rPr>
              <a:t>PUT</a:t>
            </a:r>
            <a:r>
              <a:rPr lang="en-US" dirty="0"/>
              <a:t> and </a:t>
            </a:r>
            <a:r>
              <a:rPr lang="en-US" dirty="0">
                <a:solidFill>
                  <a:srgbClr val="FF0000"/>
                </a:solidFill>
              </a:rPr>
              <a:t>DELETE</a:t>
            </a:r>
            <a:r>
              <a:rPr lang="en-US" dirty="0"/>
              <a:t>, are allowed to </a:t>
            </a:r>
            <a:r>
              <a:rPr lang="en-US" dirty="0">
                <a:solidFill>
                  <a:srgbClr val="FF0000"/>
                </a:solidFill>
              </a:rPr>
              <a:t>modify</a:t>
            </a:r>
            <a:r>
              <a:rPr lang="en-US" dirty="0"/>
              <a:t> the </a:t>
            </a:r>
            <a:r>
              <a:rPr lang="en-US" dirty="0">
                <a:solidFill>
                  <a:srgbClr val="FF0000"/>
                </a:solidFill>
              </a:rPr>
              <a:t>data model</a:t>
            </a:r>
            <a:r>
              <a:rPr lang="en-US" dirty="0"/>
              <a:t>, but multiple requests with the same verb to the same URL should have the same effect as a single </a:t>
            </a:r>
            <a:r>
              <a:rPr lang="en-US" dirty="0" smtClean="0"/>
              <a:t>request.</a:t>
            </a:r>
          </a:p>
          <a:p>
            <a:pPr lvl="2"/>
            <a:r>
              <a:rPr lang="en-US" dirty="0" smtClean="0"/>
              <a:t>The </a:t>
            </a:r>
            <a:r>
              <a:rPr lang="en-US" dirty="0"/>
              <a:t>practical effect of this is that you should use </a:t>
            </a:r>
            <a:r>
              <a:rPr lang="en-US" dirty="0">
                <a:solidFill>
                  <a:srgbClr val="FF0000"/>
                </a:solidFill>
              </a:rPr>
              <a:t>URLs</a:t>
            </a:r>
            <a:r>
              <a:rPr lang="en-US" dirty="0"/>
              <a:t> to uniquely identify </a:t>
            </a:r>
            <a:r>
              <a:rPr lang="en-US" dirty="0">
                <a:solidFill>
                  <a:srgbClr val="FF0000"/>
                </a:solidFill>
              </a:rPr>
              <a:t>resources</a:t>
            </a:r>
            <a:r>
              <a:rPr lang="en-US" dirty="0"/>
              <a:t>, rather than relying on the relationship between data </a:t>
            </a:r>
            <a:r>
              <a:rPr lang="en-US" dirty="0" smtClean="0"/>
              <a:t>items.</a:t>
            </a:r>
          </a:p>
          <a:p>
            <a:pPr lvl="2"/>
            <a:r>
              <a:rPr lang="en-US" dirty="0" smtClean="0"/>
              <a:t>For </a:t>
            </a:r>
            <a:r>
              <a:rPr lang="en-US" dirty="0"/>
              <a:t>example, if you support a URL such as /api/rsvp/first that refers to the first data object in the repository, accepting a DELETE request for that URL should not cause the data items to shuffle so that there is a new “first” object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118</a:t>
            </a:fld>
            <a:endParaRPr lang="en-US" dirty="0"/>
          </a:p>
        </p:txBody>
      </p:sp>
    </p:spTree>
    <p:extLst>
      <p:ext uri="{BB962C8B-B14F-4D97-AF65-F5344CB8AC3E}">
        <p14:creationId xmlns:p14="http://schemas.microsoft.com/office/powerpoint/2010/main" val="34365570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SAFE </a:t>
            </a:r>
            <a:r>
              <a:rPr lang="en-US" dirty="0" smtClean="0"/>
              <a:t>&amp; </a:t>
            </a:r>
            <a:r>
              <a:rPr lang="en-US" dirty="0"/>
              <a:t>IDEMPOTENT HTTP </a:t>
            </a:r>
            <a:r>
              <a:rPr lang="en-US" dirty="0" smtClean="0"/>
              <a:t>VERBS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You </a:t>
            </a:r>
            <a:r>
              <a:rPr lang="en-US" dirty="0"/>
              <a:t>must also write your web service so that it doesn’t generate an error when receiving multiple requests such as a DELETE request for a data object that has already been removed from the repository. </a:t>
            </a:r>
            <a:endParaRPr lang="en-US" dirty="0" smtClean="0"/>
          </a:p>
          <a:p>
            <a:pPr lvl="2"/>
            <a:r>
              <a:rPr lang="en-US" dirty="0" smtClean="0"/>
              <a:t>Be </a:t>
            </a:r>
            <a:r>
              <a:rPr lang="en-US" dirty="0"/>
              <a:t>careful with the POST verb; it is not necessarily safe or idempotent, and you have some flexibility about how you respond to multiple requests that target the same </a:t>
            </a:r>
            <a:r>
              <a:rPr lang="en-US" dirty="0" smtClean="0"/>
              <a:t>URL.</a:t>
            </a:r>
          </a:p>
          <a:p>
            <a:pPr lvl="2"/>
            <a:r>
              <a:rPr lang="en-US" dirty="0" smtClean="0"/>
              <a:t>Most </a:t>
            </a:r>
            <a:r>
              <a:rPr lang="en-US" dirty="0"/>
              <a:t>web services will treat a POST request as a PUT request if there is already a matching data item, but you can choose to create a new object or report an error depending on the needs of your data model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119</a:t>
            </a:fld>
            <a:endParaRPr lang="en-US" dirty="0"/>
          </a:p>
        </p:txBody>
      </p:sp>
    </p:spTree>
    <p:extLst>
      <p:ext uri="{BB962C8B-B14F-4D97-AF65-F5344CB8AC3E}">
        <p14:creationId xmlns:p14="http://schemas.microsoft.com/office/powerpoint/2010/main" val="96032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Are There Lots of Examples</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are loads of </a:t>
            </a:r>
            <a:r>
              <a:rPr lang="en-US" sz="2000" dirty="0" smtClean="0"/>
              <a:t>examples.</a:t>
            </a:r>
          </a:p>
          <a:p>
            <a:pPr marL="461963">
              <a:buFont typeface="Wingdings" panose="05000000000000000000" pitchFamily="2" charset="2"/>
              <a:buChar char="§"/>
            </a:pPr>
            <a:r>
              <a:rPr lang="en-US" sz="2000" dirty="0" smtClean="0"/>
              <a:t>The </a:t>
            </a:r>
            <a:r>
              <a:rPr lang="en-US" sz="2000" dirty="0"/>
              <a:t>best way to learn </a:t>
            </a:r>
            <a:r>
              <a:rPr lang="en-US" sz="2000" dirty="0">
                <a:solidFill>
                  <a:srgbClr val="FF0000"/>
                </a:solidFill>
              </a:rPr>
              <a:t>Web API </a:t>
            </a:r>
            <a:r>
              <a:rPr lang="en-US" sz="2000" dirty="0"/>
              <a:t>is by </a:t>
            </a:r>
            <a:r>
              <a:rPr lang="en-US" sz="2000" dirty="0">
                <a:solidFill>
                  <a:srgbClr val="FF0000"/>
                </a:solidFill>
              </a:rPr>
              <a:t>example</a:t>
            </a:r>
            <a:r>
              <a:rPr lang="en-US" sz="2000" dirty="0"/>
              <a:t>, and I have packed as many of them as I can into this </a:t>
            </a:r>
            <a:r>
              <a:rPr lang="en-US" sz="2000" dirty="0" smtClean="0"/>
              <a:t>book.</a:t>
            </a:r>
          </a:p>
          <a:p>
            <a:pPr marL="461963">
              <a:buFont typeface="Wingdings" panose="05000000000000000000" pitchFamily="2" charset="2"/>
              <a:buChar char="§"/>
            </a:pPr>
            <a:r>
              <a:rPr lang="en-US" sz="2000" dirty="0" smtClean="0"/>
              <a:t>To </a:t>
            </a:r>
            <a:r>
              <a:rPr lang="en-US" sz="2000" dirty="0"/>
              <a:t>maximize the number of examples in this book, I have adopted a simple convention to avoid listing the contents of files over and over </a:t>
            </a:r>
            <a:r>
              <a:rPr lang="en-US" sz="2000" dirty="0" smtClean="0"/>
              <a:t>again.</a:t>
            </a:r>
          </a:p>
          <a:p>
            <a:pPr marL="461963">
              <a:buFont typeface="Wingdings" panose="05000000000000000000" pitchFamily="2" charset="2"/>
              <a:buChar char="§"/>
            </a:pPr>
            <a:r>
              <a:rPr lang="en-US" sz="2000" dirty="0" smtClean="0"/>
              <a:t>The </a:t>
            </a:r>
            <a:r>
              <a:rPr lang="en-US" sz="2000" dirty="0"/>
              <a:t>first time I use a file in a chapter, I’ll list the complete contents, just as I have in </a:t>
            </a:r>
            <a:r>
              <a:rPr lang="en-US" sz="2000" dirty="0">
                <a:solidFill>
                  <a:srgbClr val="FF0000"/>
                </a:solidFill>
              </a:rPr>
              <a:t>Listing 1-1</a:t>
            </a:r>
            <a:r>
              <a:rPr lang="en-US" sz="2000" dirty="0" smtClean="0"/>
              <a:t>.</a:t>
            </a:r>
          </a:p>
          <a:p>
            <a:pPr marL="461963">
              <a:buFont typeface="Wingdings" panose="05000000000000000000" pitchFamily="2" charset="2"/>
              <a:buChar char="§"/>
            </a:pPr>
            <a:r>
              <a:rPr lang="en-US" sz="2000" dirty="0" smtClean="0"/>
              <a:t>For </a:t>
            </a:r>
            <a:r>
              <a:rPr lang="en-US" sz="2000" dirty="0"/>
              <a:t>the second and subsequent examples, I show you just the elements that change, in a partial </a:t>
            </a:r>
            <a:r>
              <a:rPr lang="en-US" sz="2000" dirty="0" smtClean="0"/>
              <a:t>listing.</a:t>
            </a:r>
          </a:p>
          <a:p>
            <a:pPr marL="461963">
              <a:buFont typeface="Wingdings" panose="05000000000000000000" pitchFamily="2" charset="2"/>
              <a:buChar char="§"/>
            </a:pPr>
            <a:r>
              <a:rPr lang="en-US" sz="2000" dirty="0" smtClean="0"/>
              <a:t>You </a:t>
            </a:r>
            <a:r>
              <a:rPr lang="en-US" sz="2000" dirty="0"/>
              <a:t>can spot a partial the listing because it starts and ends with </a:t>
            </a:r>
            <a:r>
              <a:rPr lang="en-US" sz="2000" dirty="0">
                <a:solidFill>
                  <a:srgbClr val="FF0000"/>
                </a:solidFill>
              </a:rPr>
              <a:t>ellipsis (...)</a:t>
            </a:r>
            <a:r>
              <a:rPr lang="en-US" sz="2000" dirty="0"/>
              <a:t>, as shown in </a:t>
            </a:r>
            <a:r>
              <a:rPr lang="en-US" sz="2000" dirty="0">
                <a:solidFill>
                  <a:srgbClr val="FF0000"/>
                </a:solidFill>
              </a:rPr>
              <a:t>Listing 1-2</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a:t>
            </a:fld>
            <a:endParaRPr lang="en-US"/>
          </a:p>
        </p:txBody>
      </p:sp>
    </p:spTree>
    <p:extLst>
      <p:ext uri="{BB962C8B-B14F-4D97-AF65-F5344CB8AC3E}">
        <p14:creationId xmlns:p14="http://schemas.microsoft.com/office/powerpoint/2010/main" val="39788629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Adding Data Discovery</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120</a:t>
            </a:fld>
            <a:endParaRPr lang="en-US"/>
          </a:p>
        </p:txBody>
      </p:sp>
    </p:spTree>
    <p:extLst>
      <p:ext uri="{BB962C8B-B14F-4D97-AF65-F5344CB8AC3E}">
        <p14:creationId xmlns:p14="http://schemas.microsoft.com/office/powerpoint/2010/main" val="20877210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mtClean="0"/>
              <a:t>Filtering the Collection</a:t>
            </a:r>
            <a:endParaRPr lang="en-US" dirty="0"/>
          </a:p>
        </p:txBody>
      </p:sp>
      <p:sp>
        <p:nvSpPr>
          <p:cNvPr id="10" name="Content Placeholder 9"/>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121</a:t>
            </a:fld>
            <a:endParaRPr lang="en-US"/>
          </a:p>
        </p:txBody>
      </p:sp>
    </p:spTree>
    <p:extLst>
      <p:ext uri="{BB962C8B-B14F-4D97-AF65-F5344CB8AC3E}">
        <p14:creationId xmlns:p14="http://schemas.microsoft.com/office/powerpoint/2010/main" val="242705679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Anatomy of Web API</a:t>
            </a:r>
          </a:p>
        </p:txBody>
      </p:sp>
      <p:sp>
        <p:nvSpPr>
          <p:cNvPr id="8" name="Text Placeholder 7"/>
          <p:cNvSpPr>
            <a:spLocks noGrp="1"/>
          </p:cNvSpPr>
          <p:nvPr>
            <p:ph type="body" sz="quarter" idx="16"/>
          </p:nvPr>
        </p:nvSpPr>
        <p:spPr/>
        <p:txBody>
          <a:bodyPr/>
          <a:lstStyle/>
          <a:p>
            <a:r>
              <a:rPr lang="en-US" dirty="0" smtClean="0"/>
              <a:t>9</a:t>
            </a:r>
            <a:endParaRPr lang="en-US"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4" name="Slide Number Placeholder 3"/>
          <p:cNvSpPr>
            <a:spLocks noGrp="1"/>
          </p:cNvSpPr>
          <p:nvPr>
            <p:ph type="sldNum" sz="quarter" idx="4294967295"/>
          </p:nvPr>
        </p:nvSpPr>
        <p:spPr>
          <a:xfrm>
            <a:off x="9448800" y="6538913"/>
            <a:ext cx="2743200" cy="254000"/>
          </a:xfrm>
        </p:spPr>
        <p:txBody>
          <a:bodyPr/>
          <a:lstStyle/>
          <a:p>
            <a:fld id="{062D6987-FB6D-4DB8-81B8-AD0F35E3BB5F}" type="slidenum">
              <a:rPr lang="en-US" smtClean="0"/>
              <a:t>122</a:t>
            </a:fld>
            <a:endParaRPr lang="en-US"/>
          </a:p>
        </p:txBody>
      </p:sp>
      <p:pic>
        <p:nvPicPr>
          <p:cNvPr id="2" name="Picture 1"/>
          <p:cNvPicPr>
            <a:picLocks noChangeAspect="1"/>
          </p:cNvPicPr>
          <p:nvPr/>
        </p:nvPicPr>
        <p:blipFill>
          <a:blip r:embed="rId2"/>
          <a:stretch>
            <a:fillRect/>
          </a:stretch>
        </p:blipFill>
        <p:spPr>
          <a:xfrm>
            <a:off x="7981950" y="5374271"/>
            <a:ext cx="3876675" cy="1133475"/>
          </a:xfrm>
          <a:prstGeom prst="rect">
            <a:avLst/>
          </a:prstGeom>
          <a:ln>
            <a:solidFill>
              <a:schemeClr val="accent1"/>
            </a:solidFill>
          </a:ln>
        </p:spPr>
      </p:pic>
    </p:spTree>
    <p:extLst>
      <p:ext uri="{BB962C8B-B14F-4D97-AF65-F5344CB8AC3E}">
        <p14:creationId xmlns:p14="http://schemas.microsoft.com/office/powerpoint/2010/main" val="3292290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chapter isn’t meant to be read right </a:t>
            </a:r>
            <a:r>
              <a:rPr lang="en-US" sz="2000" dirty="0" smtClean="0"/>
              <a:t>away.</a:t>
            </a:r>
          </a:p>
          <a:p>
            <a:pPr marL="461963">
              <a:buFont typeface="Wingdings" panose="05000000000000000000" pitchFamily="2" charset="2"/>
              <a:buChar char="§"/>
            </a:pPr>
            <a:r>
              <a:rPr lang="en-US" sz="2000" dirty="0" smtClean="0"/>
              <a:t>Instead</a:t>
            </a:r>
            <a:r>
              <a:rPr lang="en-US" sz="2000" dirty="0"/>
              <a:t>, it contains a </a:t>
            </a:r>
            <a:r>
              <a:rPr lang="en-US" sz="2000" dirty="0">
                <a:solidFill>
                  <a:srgbClr val="FF0000"/>
                </a:solidFill>
              </a:rPr>
              <a:t>number of tables</a:t>
            </a:r>
            <a:r>
              <a:rPr lang="en-US" sz="2000" dirty="0"/>
              <a:t> that you can refer to as you read through the chapters that follow. </a:t>
            </a:r>
            <a:endParaRPr lang="en-US" sz="2000" dirty="0" smtClean="0"/>
          </a:p>
          <a:p>
            <a:pPr marL="461963">
              <a:buFont typeface="Wingdings" panose="05000000000000000000" pitchFamily="2" charset="2"/>
              <a:buChar char="§"/>
            </a:pPr>
            <a:r>
              <a:rPr lang="en-US" sz="2000" dirty="0" smtClean="0"/>
              <a:t>ASP.NET </a:t>
            </a:r>
            <a:r>
              <a:rPr lang="en-US" sz="2000" dirty="0"/>
              <a:t>Web API uses a completely different set of </a:t>
            </a:r>
            <a:r>
              <a:rPr lang="en-US" sz="2000" dirty="0">
                <a:solidFill>
                  <a:srgbClr val="FF0000"/>
                </a:solidFill>
              </a:rPr>
              <a:t>namespaces</a:t>
            </a:r>
            <a:r>
              <a:rPr lang="en-US" sz="2000" dirty="0"/>
              <a:t> and </a:t>
            </a:r>
            <a:r>
              <a:rPr lang="en-US" sz="2000" dirty="0">
                <a:solidFill>
                  <a:srgbClr val="FF0000"/>
                </a:solidFill>
              </a:rPr>
              <a:t>types</a:t>
            </a:r>
            <a:r>
              <a:rPr lang="en-US" sz="2000" dirty="0"/>
              <a:t> than the ones you are familiar with in the MVC framework, and keeping track of which class or interface is responsible for a feature or behavior can be difficult, especially when you start working on your own Web API projects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123</a:t>
            </a:fld>
            <a:endParaRPr lang="en-US"/>
          </a:p>
        </p:txBody>
      </p:sp>
    </p:spTree>
    <p:extLst>
      <p:ext uri="{BB962C8B-B14F-4D97-AF65-F5344CB8AC3E}">
        <p14:creationId xmlns:p14="http://schemas.microsoft.com/office/powerpoint/2010/main" val="1667518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Understanding Web </a:t>
            </a:r>
            <a:r>
              <a:rPr lang="en-US" dirty="0">
                <a:solidFill>
                  <a:schemeClr val="bg1"/>
                </a:solidFill>
              </a:rPr>
              <a:t>API Namespaces </a:t>
            </a:r>
            <a:r>
              <a:rPr lang="en-US" dirty="0" smtClean="0">
                <a:solidFill>
                  <a:schemeClr val="bg1"/>
                </a:solidFill>
              </a:rPr>
              <a:t>&amp; Types</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Web API and the MVC framework share a common heritage and a common design philosophy, but for every important interface and class that you are familiar with in MVC framework development, there is a completely separate counterpart used by Web </a:t>
            </a:r>
            <a:r>
              <a:rPr lang="en-US" sz="2000" dirty="0" smtClean="0"/>
              <a:t>API.</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9-1</a:t>
            </a:r>
            <a:r>
              <a:rPr lang="en-US" sz="2000" dirty="0"/>
              <a:t> provides a loose mapping for the ones that you will encounter most often</a:t>
            </a:r>
            <a:r>
              <a:rPr lang="en-US" sz="2000" dirty="0" smtClean="0"/>
              <a:t>.</a:t>
            </a:r>
          </a:p>
          <a:p>
            <a:pPr marL="461963">
              <a:buFont typeface="Wingdings" panose="05000000000000000000" pitchFamily="2" charset="2"/>
              <a:buChar char="§"/>
            </a:pPr>
            <a:r>
              <a:rPr lang="en-US" sz="2000" dirty="0"/>
              <a:t>The classes and interfaces are equivalent, but there isn’t a one-to-one mapping of methods and </a:t>
            </a:r>
            <a:r>
              <a:rPr lang="en-US" sz="2000" dirty="0" smtClean="0"/>
              <a:t>properties.</a:t>
            </a:r>
          </a:p>
          <a:p>
            <a:pPr marL="687388" indent="-225425">
              <a:buFont typeface="Wingdings" panose="05000000000000000000" pitchFamily="2" charset="2"/>
              <a:buChar char="ü"/>
            </a:pPr>
            <a:r>
              <a:rPr lang="en-US" sz="2000" dirty="0" smtClean="0"/>
              <a:t>In </a:t>
            </a:r>
            <a:r>
              <a:rPr lang="en-US" sz="2000" dirty="0"/>
              <a:t>part this is because Web API builds on the </a:t>
            </a:r>
            <a:r>
              <a:rPr lang="en-US" sz="2000" dirty="0">
                <a:solidFill>
                  <a:srgbClr val="FF0000"/>
                </a:solidFill>
              </a:rPr>
              <a:t>System.Net.Http </a:t>
            </a:r>
            <a:r>
              <a:rPr lang="en-US" sz="2000" dirty="0">
                <a:solidFill>
                  <a:srgbClr val="0070C0"/>
                </a:solidFill>
              </a:rPr>
              <a:t>namespace</a:t>
            </a:r>
            <a:r>
              <a:rPr lang="en-US" sz="2000" dirty="0"/>
              <a:t>, which was introduced in </a:t>
            </a:r>
            <a:r>
              <a:rPr lang="en-US" sz="2000" dirty="0">
                <a:solidFill>
                  <a:srgbClr val="FF0000"/>
                </a:solidFill>
              </a:rPr>
              <a:t>.NET 4.5</a:t>
            </a:r>
            <a:r>
              <a:rPr lang="en-US" sz="2000" dirty="0"/>
              <a:t> and provides a set of classes that allow any .NET application to support HTTP by providing objects that describe HTTP in a neutral </a:t>
            </a:r>
            <a:r>
              <a:rPr lang="en-US" sz="2000" dirty="0" smtClean="0"/>
              <a:t>way.</a:t>
            </a:r>
          </a:p>
          <a:p>
            <a:pPr marL="687388" indent="-225425">
              <a:buFont typeface="Wingdings" panose="05000000000000000000" pitchFamily="2" charset="2"/>
              <a:buChar char="ü"/>
            </a:pPr>
            <a:r>
              <a:rPr lang="en-US" sz="2000" dirty="0" smtClean="0"/>
              <a:t>Web </a:t>
            </a:r>
            <a:r>
              <a:rPr lang="en-US" sz="2000" dirty="0"/>
              <a:t>API uses the types from the System.Net.Http namespace to represent requests and responses (the HttpRequestMessage and HttpResponseMessage classes), HTTP status codes (the HttpStatusCode enum), and HTTP verbs (the HttpMethod class).</a:t>
            </a:r>
          </a:p>
          <a:p>
            <a:pPr marL="461963">
              <a:buFont typeface="Wingdings" panose="05000000000000000000" pitchFamily="2" charset="2"/>
              <a:buChar char="§"/>
            </a:pPr>
            <a:r>
              <a:rPr lang="en-US" sz="2000" dirty="0"/>
              <a:t>Functionality that is specified to Web API is contained in the System.Web.Http namespace and its children, defined as regular interfaces and classes or defined as extension methods that operate on System.Net.Http classes</a:t>
            </a:r>
            <a:r>
              <a:rPr lang="en-US" sz="2000" dirty="0" smtClean="0"/>
              <a:t>.</a:t>
            </a:r>
          </a:p>
          <a:p>
            <a:pPr marL="461963">
              <a:buFont typeface="Wingdings" panose="05000000000000000000" pitchFamily="2" charset="2"/>
              <a:buChar char="§"/>
            </a:pPr>
            <a:r>
              <a:rPr lang="en-US" sz="2000" dirty="0"/>
              <a:t>Microsoft has avoided the </a:t>
            </a:r>
            <a:r>
              <a:rPr lang="en-US" sz="2000" dirty="0">
                <a:solidFill>
                  <a:srgbClr val="FF0000"/>
                </a:solidFill>
              </a:rPr>
              <a:t>System.Web</a:t>
            </a:r>
            <a:r>
              <a:rPr lang="en-US" sz="2000" dirty="0"/>
              <a:t> and </a:t>
            </a:r>
            <a:r>
              <a:rPr lang="en-US" sz="2000" dirty="0">
                <a:solidFill>
                  <a:srgbClr val="FF0000"/>
                </a:solidFill>
              </a:rPr>
              <a:t>System.Web.Mvc</a:t>
            </a:r>
            <a:r>
              <a:rPr lang="en-US" sz="2000" dirty="0"/>
              <a:t> </a:t>
            </a:r>
            <a:r>
              <a:rPr lang="en-US" sz="2000" dirty="0">
                <a:solidFill>
                  <a:srgbClr val="0070C0"/>
                </a:solidFill>
              </a:rPr>
              <a:t>namespaces</a:t>
            </a:r>
            <a:r>
              <a:rPr lang="en-US" sz="2000" dirty="0"/>
              <a:t> for Web API as part of a gradual effort to rework the ASP.NET platform into something more flexible for web application development </a:t>
            </a:r>
            <a:r>
              <a:rPr lang="en-US" sz="2000" dirty="0" smtClean="0"/>
              <a:t>and one that can be enhanced independently of the main .NET Framework.</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124</a:t>
            </a:fld>
            <a:endParaRPr lang="en-US"/>
          </a:p>
        </p:txBody>
      </p:sp>
    </p:spTree>
    <p:extLst>
      <p:ext uri="{BB962C8B-B14F-4D97-AF65-F5344CB8AC3E}">
        <p14:creationId xmlns:p14="http://schemas.microsoft.com/office/powerpoint/2010/main" val="2574597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9-1</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125</a:t>
            </a:fld>
            <a:endParaRPr lang="en-US"/>
          </a:p>
        </p:txBody>
      </p:sp>
      <p:pic>
        <p:nvPicPr>
          <p:cNvPr id="3" name="Picture 2"/>
          <p:cNvPicPr>
            <a:picLocks noChangeAspect="1"/>
          </p:cNvPicPr>
          <p:nvPr/>
        </p:nvPicPr>
        <p:blipFill>
          <a:blip r:embed="rId2"/>
          <a:stretch>
            <a:fillRect/>
          </a:stretch>
        </p:blipFill>
        <p:spPr>
          <a:xfrm>
            <a:off x="152400" y="1268362"/>
            <a:ext cx="8856162" cy="3298588"/>
          </a:xfrm>
          <a:prstGeom prst="rect">
            <a:avLst/>
          </a:prstGeom>
          <a:ln>
            <a:solidFill>
              <a:schemeClr val="accent1"/>
            </a:solidFill>
          </a:ln>
        </p:spPr>
      </p:pic>
    </p:spTree>
    <p:extLst>
      <p:ext uri="{BB962C8B-B14F-4D97-AF65-F5344CB8AC3E}">
        <p14:creationId xmlns:p14="http://schemas.microsoft.com/office/powerpoint/2010/main" val="10276531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New Approach</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At the moment, Web Forms and MVC framework applications get a monolithic block of services through the </a:t>
            </a:r>
            <a:r>
              <a:rPr lang="en-US" sz="2000" dirty="0">
                <a:solidFill>
                  <a:srgbClr val="FF0000"/>
                </a:solidFill>
              </a:rPr>
              <a:t>System.Web</a:t>
            </a:r>
            <a:r>
              <a:rPr lang="en-US" sz="2000" dirty="0"/>
              <a:t> </a:t>
            </a:r>
            <a:r>
              <a:rPr lang="en-US" sz="2000" dirty="0">
                <a:solidFill>
                  <a:srgbClr val="0070C0"/>
                </a:solidFill>
              </a:rPr>
              <a:t>assembly</a:t>
            </a:r>
            <a:r>
              <a:rPr lang="en-US" sz="2000" dirty="0"/>
              <a:t>, which is shipped as part of the main .NET </a:t>
            </a:r>
            <a:r>
              <a:rPr lang="en-US" sz="2000" dirty="0" smtClean="0"/>
              <a:t>Framework.</a:t>
            </a:r>
          </a:p>
          <a:p>
            <a:pPr marL="461963" indent="-234950">
              <a:buFont typeface="Wingdings" panose="05000000000000000000" pitchFamily="2" charset="2"/>
              <a:buChar char="§"/>
            </a:pPr>
            <a:r>
              <a:rPr lang="en-US" sz="2000" dirty="0" smtClean="0"/>
              <a:t>The </a:t>
            </a:r>
            <a:r>
              <a:rPr lang="en-US" sz="2000" dirty="0"/>
              <a:t>approach that the ASP.NET team is moving toward allows developers to select just the services they want and to have choices about which implementations are </a:t>
            </a:r>
            <a:r>
              <a:rPr lang="en-US" sz="2000" dirty="0" smtClean="0"/>
              <a:t>used.</a:t>
            </a:r>
          </a:p>
          <a:p>
            <a:pPr marL="461963" indent="-234950">
              <a:buFont typeface="Wingdings" panose="05000000000000000000" pitchFamily="2" charset="2"/>
              <a:buChar char="§"/>
            </a:pPr>
            <a:r>
              <a:rPr lang="en-US" sz="2000" dirty="0" smtClean="0"/>
              <a:t>You </a:t>
            </a:r>
            <a:r>
              <a:rPr lang="en-US" sz="2000" dirty="0"/>
              <a:t>might, for example, decide to use Microsoft’s </a:t>
            </a:r>
            <a:r>
              <a:rPr lang="en-US" sz="2000" dirty="0">
                <a:solidFill>
                  <a:srgbClr val="FF0000"/>
                </a:solidFill>
              </a:rPr>
              <a:t>session stat</a:t>
            </a:r>
            <a:r>
              <a:rPr lang="en-US" sz="2000" dirty="0"/>
              <a:t>e implementation, a third-party logging and tracing implementation, and not to use caching services at </a:t>
            </a:r>
            <a:r>
              <a:rPr lang="en-US" sz="2000" dirty="0" smtClean="0"/>
              <a:t>all.</a:t>
            </a:r>
          </a:p>
          <a:p>
            <a:pPr marL="461963" indent="-234950">
              <a:buFont typeface="Wingdings" panose="05000000000000000000" pitchFamily="2" charset="2"/>
              <a:buChar char="§"/>
            </a:pPr>
            <a:r>
              <a:rPr lang="en-US" sz="2000" dirty="0" smtClean="0"/>
              <a:t>The </a:t>
            </a:r>
            <a:r>
              <a:rPr lang="en-US" sz="2000" dirty="0"/>
              <a:t>engine for this change is a standard called </a:t>
            </a:r>
            <a:r>
              <a:rPr lang="en-US" sz="2000" dirty="0">
                <a:solidFill>
                  <a:srgbClr val="0070C0"/>
                </a:solidFill>
              </a:rPr>
              <a:t>Open Web Interface for .NET</a:t>
            </a:r>
            <a:r>
              <a:rPr lang="en-US" sz="2000" dirty="0">
                <a:solidFill>
                  <a:srgbClr val="FF0000"/>
                </a:solidFill>
              </a:rPr>
              <a:t> (OWIN) </a:t>
            </a:r>
            <a:r>
              <a:rPr lang="en-US" sz="2000" dirty="0"/>
              <a:t>that allows more flexibility in how Web API applications are </a:t>
            </a:r>
            <a:r>
              <a:rPr lang="en-US" sz="2000" dirty="0" smtClean="0"/>
              <a:t>hosted. I </a:t>
            </a:r>
            <a:r>
              <a:rPr lang="en-US" sz="2000" dirty="0"/>
              <a:t>describe it in Chapter </a:t>
            </a:r>
            <a:r>
              <a:rPr lang="en-US" sz="2000" dirty="0" smtClean="0"/>
              <a:t>26.</a:t>
            </a:r>
          </a:p>
          <a:p>
            <a:pPr marL="461963" indent="-234950">
              <a:buFont typeface="Wingdings" panose="05000000000000000000" pitchFamily="2" charset="2"/>
              <a:buChar char="§"/>
            </a:pPr>
            <a:r>
              <a:rPr lang="en-US" sz="2000" dirty="0" smtClean="0"/>
              <a:t>For </a:t>
            </a:r>
            <a:r>
              <a:rPr lang="en-US" sz="2000" dirty="0"/>
              <a:t>the moment, it is enough to know that Web API doesn’t use the System.Web and System.Web.Mvc namespaces that you are familiar with and that even the most venerable ASP.NET classes, such as HttpRequest and HttpResponse, are not used when developing HTTP web services with Web </a:t>
            </a:r>
            <a:r>
              <a:rPr lang="en-US" sz="2000" dirty="0" smtClean="0"/>
              <a:t>API.</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126</a:t>
            </a:fld>
            <a:endParaRPr lang="en-US"/>
          </a:p>
        </p:txBody>
      </p:sp>
    </p:spTree>
    <p:extLst>
      <p:ext uri="{BB962C8B-B14F-4D97-AF65-F5344CB8AC3E}">
        <p14:creationId xmlns:p14="http://schemas.microsoft.com/office/powerpoint/2010/main" val="7985744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Namespaces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As </a:t>
            </a:r>
            <a:r>
              <a:rPr lang="en-US" sz="2000" dirty="0"/>
              <a:t>a quick reference, </a:t>
            </a:r>
            <a:r>
              <a:rPr lang="en-US" sz="2000" dirty="0">
                <a:solidFill>
                  <a:srgbClr val="FF0000"/>
                </a:solidFill>
              </a:rPr>
              <a:t>Table 9-2</a:t>
            </a:r>
            <a:r>
              <a:rPr lang="en-US" sz="2000" dirty="0"/>
              <a:t> lists the main namespaces that you will use during Web API development and where in the book I describe them in detail</a:t>
            </a:r>
            <a:r>
              <a:rPr lang="en-US" sz="2000" dirty="0" smtClean="0"/>
              <a:t>.</a:t>
            </a:r>
          </a:p>
          <a:p>
            <a:pPr marL="461963" indent="-234950">
              <a:buFont typeface="Wingdings" panose="05000000000000000000" pitchFamily="2" charset="2"/>
              <a:buChar char="§"/>
            </a:pPr>
            <a:r>
              <a:rPr lang="en-US" sz="2000" dirty="0" smtClean="0"/>
              <a:t>As </a:t>
            </a:r>
            <a:r>
              <a:rPr lang="en-US" sz="2000" dirty="0"/>
              <a:t>the table illustrates, there are a lot of Web API namespaces, but many of them contain just a few types, and basic Web API applications can be created with little effort, as I demonstrated in Chapter </a:t>
            </a:r>
            <a:r>
              <a:rPr lang="en-US" sz="2000" dirty="0" smtClean="0"/>
              <a:t>2.</a:t>
            </a:r>
          </a:p>
          <a:p>
            <a:pPr marL="461963" indent="-234950">
              <a:buFont typeface="Wingdings" panose="05000000000000000000" pitchFamily="2" charset="2"/>
              <a:buChar char="§"/>
            </a:pPr>
            <a:r>
              <a:rPr lang="en-US" sz="2000" dirty="0" smtClean="0"/>
              <a:t>Even </a:t>
            </a:r>
            <a:r>
              <a:rPr lang="en-US" sz="2000" dirty="0"/>
              <a:t>more complicated applications, such as the one I created in Chapters 5–8, can’t be created using a small number of classes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127</a:t>
            </a:fld>
            <a:endParaRPr lang="en-US"/>
          </a:p>
        </p:txBody>
      </p:sp>
    </p:spTree>
    <p:extLst>
      <p:ext uri="{BB962C8B-B14F-4D97-AF65-F5344CB8AC3E}">
        <p14:creationId xmlns:p14="http://schemas.microsoft.com/office/powerpoint/2010/main" val="29176836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9-2</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128</a:t>
            </a:fld>
            <a:endParaRPr lang="en-US"/>
          </a:p>
        </p:txBody>
      </p:sp>
      <p:pic>
        <p:nvPicPr>
          <p:cNvPr id="6" name="Picture 5"/>
          <p:cNvPicPr>
            <a:picLocks noChangeAspect="1"/>
          </p:cNvPicPr>
          <p:nvPr/>
        </p:nvPicPr>
        <p:blipFill>
          <a:blip r:embed="rId2"/>
          <a:stretch>
            <a:fillRect/>
          </a:stretch>
        </p:blipFill>
        <p:spPr>
          <a:xfrm>
            <a:off x="152400" y="1268362"/>
            <a:ext cx="8545226" cy="5122365"/>
          </a:xfrm>
          <a:prstGeom prst="rect">
            <a:avLst/>
          </a:prstGeom>
          <a:ln>
            <a:solidFill>
              <a:schemeClr val="accent1"/>
            </a:solidFill>
          </a:ln>
        </p:spPr>
      </p:pic>
    </p:spTree>
    <p:extLst>
      <p:ext uri="{BB962C8B-B14F-4D97-AF65-F5344CB8AC3E}">
        <p14:creationId xmlns:p14="http://schemas.microsoft.com/office/powerpoint/2010/main" val="302967367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9-2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129</a:t>
            </a:fld>
            <a:endParaRPr lang="en-US"/>
          </a:p>
        </p:txBody>
      </p:sp>
      <p:pic>
        <p:nvPicPr>
          <p:cNvPr id="3" name="Picture 2"/>
          <p:cNvPicPr>
            <a:picLocks noChangeAspect="1"/>
          </p:cNvPicPr>
          <p:nvPr/>
        </p:nvPicPr>
        <p:blipFill>
          <a:blip r:embed="rId2"/>
          <a:stretch>
            <a:fillRect/>
          </a:stretch>
        </p:blipFill>
        <p:spPr>
          <a:xfrm>
            <a:off x="152400" y="1268363"/>
            <a:ext cx="9130937" cy="5137742"/>
          </a:xfrm>
          <a:prstGeom prst="rect">
            <a:avLst/>
          </a:prstGeom>
          <a:ln>
            <a:solidFill>
              <a:schemeClr val="accent1"/>
            </a:solidFill>
          </a:ln>
        </p:spPr>
      </p:pic>
    </p:spTree>
    <p:extLst>
      <p:ext uri="{BB962C8B-B14F-4D97-AF65-F5344CB8AC3E}">
        <p14:creationId xmlns:p14="http://schemas.microsoft.com/office/powerpoint/2010/main" val="4185720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1-1</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13</a:t>
            </a:fld>
            <a:endParaRPr lang="en-US"/>
          </a:p>
        </p:txBody>
      </p:sp>
      <p:pic>
        <p:nvPicPr>
          <p:cNvPr id="5" name="Picture 4"/>
          <p:cNvPicPr>
            <a:picLocks noChangeAspect="1"/>
          </p:cNvPicPr>
          <p:nvPr/>
        </p:nvPicPr>
        <p:blipFill>
          <a:blip r:embed="rId2"/>
          <a:stretch>
            <a:fillRect/>
          </a:stretch>
        </p:blipFill>
        <p:spPr>
          <a:xfrm>
            <a:off x="152400" y="1250590"/>
            <a:ext cx="6406889" cy="4976039"/>
          </a:xfrm>
          <a:prstGeom prst="rect">
            <a:avLst/>
          </a:prstGeom>
          <a:ln>
            <a:solidFill>
              <a:schemeClr val="accent1"/>
            </a:solidFill>
          </a:ln>
        </p:spPr>
      </p:pic>
    </p:spTree>
    <p:extLst>
      <p:ext uri="{BB962C8B-B14F-4D97-AF65-F5344CB8AC3E}">
        <p14:creationId xmlns:p14="http://schemas.microsoft.com/office/powerpoint/2010/main" val="431074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3000" dirty="0"/>
              <a:t>WHY CAN’T I USE THE ASP.NET PLATFORM </a:t>
            </a:r>
            <a:r>
              <a:rPr lang="en-US" sz="3000" dirty="0" smtClean="0"/>
              <a:t>FEATURES ANYWAY?</a:t>
            </a:r>
            <a:endParaRPr lang="en-US" sz="3000"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It often feels like Microsoft makes changes just for the sake of it, and you may have a familiar sinking feeling as you look over the types and namespaces in </a:t>
            </a:r>
            <a:r>
              <a:rPr lang="en-US" sz="2000" dirty="0">
                <a:solidFill>
                  <a:srgbClr val="FF0000"/>
                </a:solidFill>
              </a:rPr>
              <a:t>Tables 9-1 and 9-2</a:t>
            </a:r>
            <a:r>
              <a:rPr lang="en-US" sz="2000" dirty="0"/>
              <a:t>, contemplating another steep learning </a:t>
            </a:r>
            <a:r>
              <a:rPr lang="en-US" sz="2000" dirty="0" smtClean="0"/>
              <a:t>curve.</a:t>
            </a:r>
          </a:p>
          <a:p>
            <a:pPr marL="461963">
              <a:buFont typeface="Wingdings" panose="05000000000000000000" pitchFamily="2" charset="2"/>
              <a:buChar char="§"/>
            </a:pPr>
            <a:r>
              <a:rPr lang="en-US" sz="2000" dirty="0" smtClean="0"/>
              <a:t>At </a:t>
            </a:r>
            <a:r>
              <a:rPr lang="en-US" sz="2000" dirty="0"/>
              <a:t>this moment, most experienced ASP.NET developers realize that there is a shortcut: use the static HttpContext.Current property to get access to the familiar set of classes provided by the ASP.NET platform, which are still there behind the scenes as long as you are deploying your application to </a:t>
            </a:r>
            <a:r>
              <a:rPr lang="en-US" sz="2000" dirty="0" smtClean="0"/>
              <a:t>IIS.</a:t>
            </a:r>
          </a:p>
          <a:p>
            <a:pPr marL="461963">
              <a:buFont typeface="Wingdings" panose="05000000000000000000" pitchFamily="2" charset="2"/>
              <a:buChar char="§"/>
            </a:pPr>
            <a:r>
              <a:rPr lang="en-US" sz="2000" dirty="0" smtClean="0"/>
              <a:t>Like </a:t>
            </a:r>
            <a:r>
              <a:rPr lang="en-US" sz="2000" dirty="0"/>
              <a:t>most shortcuts, you gain in the near term only to pay a price in the long term. You can ignore the </a:t>
            </a:r>
            <a:r>
              <a:rPr lang="en-US" sz="2000" dirty="0" smtClean="0"/>
              <a:t>System.Net.Http </a:t>
            </a:r>
            <a:r>
              <a:rPr lang="en-US" sz="2000" dirty="0"/>
              <a:t>classes, for example, and focus on the classes you know from the System.Web namespace, such as HttpRequest and </a:t>
            </a:r>
            <a:r>
              <a:rPr lang="en-US" sz="2000" dirty="0" smtClean="0"/>
              <a:t>HttpResponse.</a:t>
            </a:r>
          </a:p>
          <a:p>
            <a:pPr marL="461963">
              <a:buFont typeface="Wingdings" panose="05000000000000000000" pitchFamily="2" charset="2"/>
              <a:buChar char="§"/>
            </a:pPr>
            <a:r>
              <a:rPr lang="en-US" sz="2000" dirty="0" smtClean="0"/>
              <a:t>And</a:t>
            </a:r>
            <a:r>
              <a:rPr lang="en-US" sz="2000" dirty="0"/>
              <a:t>, at first, you will start to produce Web API HTTP web services more quickly and more easily, which is the near-term </a:t>
            </a:r>
            <a:r>
              <a:rPr lang="en-US" sz="2000" dirty="0" smtClean="0"/>
              <a:t>gain.</a:t>
            </a:r>
          </a:p>
          <a:p>
            <a:pPr marL="461963">
              <a:buFont typeface="Wingdings" panose="05000000000000000000" pitchFamily="2" charset="2"/>
              <a:buChar char="§"/>
            </a:pPr>
            <a:r>
              <a:rPr lang="en-US" sz="2000" dirty="0" smtClean="0"/>
              <a:t>The </a:t>
            </a:r>
            <a:r>
              <a:rPr lang="en-US" sz="2000" dirty="0"/>
              <a:t>long-term price is that you can’t access advanced Web API features using the old classes and you end up with even more tortured adaptor classes as your Web API needs become more </a:t>
            </a:r>
            <a:r>
              <a:rPr lang="en-US" sz="2000" dirty="0" smtClean="0"/>
              <a:t>complex.</a:t>
            </a:r>
          </a:p>
          <a:p>
            <a:pPr marL="461963">
              <a:buFont typeface="Wingdings" panose="05000000000000000000" pitchFamily="2" charset="2"/>
              <a:buChar char="§"/>
            </a:pPr>
            <a:r>
              <a:rPr lang="en-US" sz="2000" dirty="0" smtClean="0"/>
              <a:t>In </a:t>
            </a:r>
            <a:r>
              <a:rPr lang="en-US" sz="2000" dirty="0"/>
              <a:t>the end, you’ll spend more time trying to avoid the new Web API classes than it takes to learn how they </a:t>
            </a:r>
            <a:r>
              <a:rPr lang="en-US" sz="2000" dirty="0" smtClean="0"/>
              <a:t>work.</a:t>
            </a:r>
          </a:p>
          <a:p>
            <a:pPr marL="461963">
              <a:buFont typeface="Wingdings" panose="05000000000000000000" pitchFamily="2" charset="2"/>
              <a:buChar char="§"/>
            </a:pPr>
            <a:r>
              <a:rPr lang="en-US" sz="2000" dirty="0" smtClean="0"/>
              <a:t>Having </a:t>
            </a:r>
            <a:r>
              <a:rPr lang="en-US" sz="2000" dirty="0"/>
              <a:t>two separate sets of namespaces in an application is a little awkward, but my advice is to embrace the change and avoid long-term complexity and maintenance problems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130</a:t>
            </a:fld>
            <a:endParaRPr lang="en-US"/>
          </a:p>
        </p:txBody>
      </p:sp>
    </p:spTree>
    <p:extLst>
      <p:ext uri="{BB962C8B-B14F-4D97-AF65-F5344CB8AC3E}">
        <p14:creationId xmlns:p14="http://schemas.microsoft.com/office/powerpoint/2010/main" val="22776319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the Web API Context </a:t>
            </a:r>
            <a:r>
              <a:rPr lang="en-US" dirty="0" smtClean="0">
                <a:solidFill>
                  <a:schemeClr val="bg1"/>
                </a:solidFill>
              </a:rPr>
              <a:t>Objects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API provides a set of objects that provide </a:t>
            </a:r>
            <a:r>
              <a:rPr lang="en-US" sz="2000" dirty="0">
                <a:solidFill>
                  <a:srgbClr val="FF0000"/>
                </a:solidFill>
              </a:rPr>
              <a:t>context</a:t>
            </a:r>
            <a:r>
              <a:rPr lang="en-US" sz="2000" dirty="0"/>
              <a:t> about the </a:t>
            </a:r>
            <a:r>
              <a:rPr lang="en-US" sz="2000" dirty="0">
                <a:solidFill>
                  <a:srgbClr val="FF0000"/>
                </a:solidFill>
              </a:rPr>
              <a:t>state</a:t>
            </a:r>
            <a:r>
              <a:rPr lang="en-US" sz="2000" dirty="0"/>
              <a:t> </a:t>
            </a:r>
            <a:r>
              <a:rPr lang="en-US" sz="2000" dirty="0">
                <a:solidFill>
                  <a:srgbClr val="0070C0"/>
                </a:solidFill>
              </a:rPr>
              <a:t>of the application</a:t>
            </a:r>
            <a:r>
              <a:rPr lang="en-US" sz="2000" dirty="0"/>
              <a:t> and the </a:t>
            </a:r>
            <a:r>
              <a:rPr lang="en-US" sz="2000" dirty="0">
                <a:solidFill>
                  <a:srgbClr val="FF0000"/>
                </a:solidFill>
              </a:rPr>
              <a:t>request</a:t>
            </a:r>
            <a:r>
              <a:rPr lang="en-US" sz="2000" dirty="0"/>
              <a:t> that is </a:t>
            </a:r>
            <a:r>
              <a:rPr lang="en-US" sz="2000" dirty="0">
                <a:solidFill>
                  <a:srgbClr val="0070C0"/>
                </a:solidFill>
              </a:rPr>
              <a:t>being handled</a:t>
            </a:r>
            <a:r>
              <a:rPr lang="en-US" sz="2000" dirty="0"/>
              <a:t>.</a:t>
            </a:r>
          </a:p>
          <a:p>
            <a:pPr marL="457200">
              <a:buFont typeface="Wingdings" panose="05000000000000000000" pitchFamily="2" charset="2"/>
              <a:buChar char="§"/>
            </a:pPr>
            <a:r>
              <a:rPr lang="en-US" sz="2000" dirty="0"/>
              <a:t>The main way you will encounter these objects is through properties defined by the </a:t>
            </a:r>
            <a:r>
              <a:rPr lang="en-US" sz="2000" dirty="0">
                <a:solidFill>
                  <a:srgbClr val="FF0000"/>
                </a:solidFill>
              </a:rPr>
              <a:t>ApiController</a:t>
            </a:r>
            <a:r>
              <a:rPr lang="en-US" sz="2000" dirty="0"/>
              <a:t> class, from which Web API controller classes are derived.</a:t>
            </a:r>
          </a:p>
          <a:p>
            <a:pPr marL="457200">
              <a:buFont typeface="Wingdings" panose="05000000000000000000" pitchFamily="2" charset="2"/>
              <a:buChar char="§"/>
            </a:pPr>
            <a:r>
              <a:rPr lang="en-US" sz="2000" dirty="0"/>
              <a:t>I describe the role of the ApiController class in more detail in Chapter 22, but </a:t>
            </a:r>
            <a:r>
              <a:rPr lang="en-US" sz="2000" dirty="0">
                <a:solidFill>
                  <a:srgbClr val="FF0000"/>
                </a:solidFill>
              </a:rPr>
              <a:t>Table 9-3</a:t>
            </a:r>
            <a:r>
              <a:rPr lang="en-US" sz="2000" dirty="0"/>
              <a:t> describes the properties it defines that return context objects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131</a:t>
            </a:fld>
            <a:endParaRPr lang="en-US"/>
          </a:p>
        </p:txBody>
      </p:sp>
    </p:spTree>
    <p:extLst>
      <p:ext uri="{BB962C8B-B14F-4D97-AF65-F5344CB8AC3E}">
        <p14:creationId xmlns:p14="http://schemas.microsoft.com/office/powerpoint/2010/main" val="33321458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9-3</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132</a:t>
            </a:fld>
            <a:endParaRPr lang="en-US"/>
          </a:p>
        </p:txBody>
      </p:sp>
      <p:pic>
        <p:nvPicPr>
          <p:cNvPr id="5" name="Picture 4"/>
          <p:cNvPicPr>
            <a:picLocks noChangeAspect="1"/>
          </p:cNvPicPr>
          <p:nvPr/>
        </p:nvPicPr>
        <p:blipFill>
          <a:blip r:embed="rId2"/>
          <a:stretch>
            <a:fillRect/>
          </a:stretch>
        </p:blipFill>
        <p:spPr>
          <a:xfrm>
            <a:off x="152400" y="1268362"/>
            <a:ext cx="10399737" cy="3840856"/>
          </a:xfrm>
          <a:prstGeom prst="rect">
            <a:avLst/>
          </a:prstGeom>
          <a:ln>
            <a:solidFill>
              <a:schemeClr val="accent1"/>
            </a:solidFill>
          </a:ln>
        </p:spPr>
      </p:pic>
    </p:spTree>
    <p:extLst>
      <p:ext uri="{BB962C8B-B14F-4D97-AF65-F5344CB8AC3E}">
        <p14:creationId xmlns:p14="http://schemas.microsoft.com/office/powerpoint/2010/main" val="15257385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Getting Information About the </a:t>
            </a:r>
            <a:r>
              <a:rPr lang="en-US" dirty="0" smtClean="0"/>
              <a:t>Request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Requests are represented by the </a:t>
            </a:r>
            <a:r>
              <a:rPr lang="en-US" sz="2000" dirty="0">
                <a:solidFill>
                  <a:srgbClr val="FF0000"/>
                </a:solidFill>
              </a:rPr>
              <a:t>HttpRequestMessage</a:t>
            </a:r>
            <a:r>
              <a:rPr lang="en-US" sz="2000" dirty="0"/>
              <a:t> </a:t>
            </a:r>
            <a:r>
              <a:rPr lang="en-US" sz="2000" dirty="0">
                <a:solidFill>
                  <a:srgbClr val="0070C0"/>
                </a:solidFill>
              </a:rPr>
              <a:t>class</a:t>
            </a:r>
            <a:r>
              <a:rPr lang="en-US" sz="2000" dirty="0"/>
              <a:t>, which is defined in the </a:t>
            </a:r>
            <a:r>
              <a:rPr lang="en-US" sz="2000" dirty="0">
                <a:solidFill>
                  <a:srgbClr val="FF0000"/>
                </a:solidFill>
              </a:rPr>
              <a:t>System.Net.Http</a:t>
            </a:r>
            <a:r>
              <a:rPr lang="en-US" sz="2000" dirty="0"/>
              <a:t> </a:t>
            </a:r>
            <a:r>
              <a:rPr lang="en-US" sz="2000" dirty="0" smtClean="0">
                <a:solidFill>
                  <a:srgbClr val="0070C0"/>
                </a:solidFill>
              </a:rPr>
              <a:t>namespace</a:t>
            </a:r>
            <a:r>
              <a:rPr lang="en-US" sz="2000" dirty="0" smtClean="0"/>
              <a:t>.</a:t>
            </a:r>
          </a:p>
          <a:p>
            <a:pPr marL="457200">
              <a:buFont typeface="Wingdings" panose="05000000000000000000" pitchFamily="2" charset="2"/>
              <a:buChar char="§"/>
            </a:pPr>
            <a:r>
              <a:rPr lang="en-US" sz="2000" dirty="0" smtClean="0"/>
              <a:t>You </a:t>
            </a:r>
            <a:r>
              <a:rPr lang="en-US" sz="2000" dirty="0"/>
              <a:t>are unlikely to need to use the HttpRequestMessage class directly as you start creating simple web services with Web API, but you will begin to use it a lot when you apply some of the more advanced features or begin to customize the way that Web API handles HTTP requests</a:t>
            </a:r>
            <a:r>
              <a:rPr lang="en-US" sz="2000" dirty="0" smtClean="0"/>
              <a:t>.</a:t>
            </a:r>
          </a:p>
          <a:p>
            <a:pPr marL="457200">
              <a:buFont typeface="Wingdings" panose="05000000000000000000" pitchFamily="2" charset="2"/>
              <a:buChar char="§"/>
            </a:pPr>
            <a:r>
              <a:rPr lang="en-US" sz="2000" dirty="0">
                <a:solidFill>
                  <a:srgbClr val="FF0000"/>
                </a:solidFill>
              </a:rPr>
              <a:t>Table 9-4</a:t>
            </a:r>
            <a:r>
              <a:rPr lang="en-US" sz="2000" dirty="0"/>
              <a:t> describes the properties that the HttpRequestMessage class defines.</a:t>
            </a:r>
          </a:p>
          <a:p>
            <a:pPr marL="457200">
              <a:buFont typeface="Wingdings" panose="05000000000000000000" pitchFamily="2" charset="2"/>
              <a:buChar char="§"/>
            </a:pPr>
            <a:r>
              <a:rPr lang="en-US" sz="2000" dirty="0" smtClean="0"/>
              <a:t>The </a:t>
            </a:r>
            <a:r>
              <a:rPr lang="en-US" sz="2000" dirty="0"/>
              <a:t>HttpRequestMessage class provides a generalized view of an HTTP request, without any detail that is specific to web </a:t>
            </a:r>
            <a:r>
              <a:rPr lang="en-US" sz="2000" dirty="0" smtClean="0"/>
              <a:t>services.</a:t>
            </a:r>
          </a:p>
          <a:p>
            <a:pPr marL="457200">
              <a:buFont typeface="Wingdings" panose="05000000000000000000" pitchFamily="2" charset="2"/>
              <a:buChar char="§"/>
            </a:pPr>
            <a:r>
              <a:rPr lang="en-US" sz="2000" dirty="0" smtClean="0"/>
              <a:t>Web </a:t>
            </a:r>
            <a:r>
              <a:rPr lang="en-US" sz="2000" dirty="0"/>
              <a:t>API supplements the </a:t>
            </a:r>
            <a:r>
              <a:rPr lang="en-US" sz="2000" dirty="0" smtClean="0"/>
              <a:t>HttpRequestMessage </a:t>
            </a:r>
            <a:r>
              <a:rPr lang="en-US" sz="2000" dirty="0"/>
              <a:t>class with the </a:t>
            </a:r>
            <a:r>
              <a:rPr lang="en-US" sz="2000" dirty="0">
                <a:solidFill>
                  <a:srgbClr val="FF0000"/>
                </a:solidFill>
              </a:rPr>
              <a:t>HttpRequestContext</a:t>
            </a:r>
            <a:r>
              <a:rPr lang="en-US" sz="2000" dirty="0"/>
              <a:t> </a:t>
            </a:r>
            <a:r>
              <a:rPr lang="en-US" sz="2000" dirty="0" smtClean="0"/>
              <a:t>class</a:t>
            </a:r>
            <a:r>
              <a:rPr lang="en-US" sz="2000" dirty="0"/>
              <a:t>, the most important properties of which I describe in </a:t>
            </a:r>
            <a:r>
              <a:rPr lang="en-US" sz="2000" dirty="0">
                <a:solidFill>
                  <a:srgbClr val="FF0000"/>
                </a:solidFill>
              </a:rPr>
              <a:t>Table 9-5</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133</a:t>
            </a:fld>
            <a:endParaRPr lang="en-US"/>
          </a:p>
        </p:txBody>
      </p:sp>
    </p:spTree>
    <p:extLst>
      <p:ext uri="{BB962C8B-B14F-4D97-AF65-F5344CB8AC3E}">
        <p14:creationId xmlns:p14="http://schemas.microsoft.com/office/powerpoint/2010/main" val="3161590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9-4</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134</a:t>
            </a:fld>
            <a:endParaRPr lang="en-US"/>
          </a:p>
        </p:txBody>
      </p:sp>
      <p:pic>
        <p:nvPicPr>
          <p:cNvPr id="3" name="Picture 2"/>
          <p:cNvPicPr>
            <a:picLocks noChangeAspect="1"/>
          </p:cNvPicPr>
          <p:nvPr/>
        </p:nvPicPr>
        <p:blipFill>
          <a:blip r:embed="rId2"/>
          <a:stretch>
            <a:fillRect/>
          </a:stretch>
        </p:blipFill>
        <p:spPr>
          <a:xfrm>
            <a:off x="152400" y="1268362"/>
            <a:ext cx="10891507" cy="5021305"/>
          </a:xfrm>
          <a:prstGeom prst="rect">
            <a:avLst/>
          </a:prstGeom>
          <a:ln>
            <a:solidFill>
              <a:schemeClr val="accent1"/>
            </a:solidFill>
          </a:ln>
        </p:spPr>
      </p:pic>
    </p:spTree>
    <p:extLst>
      <p:ext uri="{BB962C8B-B14F-4D97-AF65-F5344CB8AC3E}">
        <p14:creationId xmlns:p14="http://schemas.microsoft.com/office/powerpoint/2010/main" val="407249508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Table </a:t>
            </a:r>
            <a:r>
              <a:rPr lang="en-US" dirty="0" smtClean="0"/>
              <a:t>9-5</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135</a:t>
            </a:fld>
            <a:endParaRPr lang="en-US"/>
          </a:p>
        </p:txBody>
      </p:sp>
      <p:pic>
        <p:nvPicPr>
          <p:cNvPr id="4" name="Picture 3"/>
          <p:cNvPicPr>
            <a:picLocks noChangeAspect="1"/>
          </p:cNvPicPr>
          <p:nvPr/>
        </p:nvPicPr>
        <p:blipFill>
          <a:blip r:embed="rId2"/>
          <a:stretch>
            <a:fillRect/>
          </a:stretch>
        </p:blipFill>
        <p:spPr>
          <a:xfrm>
            <a:off x="152400" y="1268362"/>
            <a:ext cx="11101233" cy="4714558"/>
          </a:xfrm>
          <a:prstGeom prst="rect">
            <a:avLst/>
          </a:prstGeom>
          <a:ln>
            <a:solidFill>
              <a:schemeClr val="accent1"/>
            </a:solidFill>
          </a:ln>
        </p:spPr>
      </p:pic>
    </p:spTree>
    <p:extLst>
      <p:ext uri="{BB962C8B-B14F-4D97-AF65-F5344CB8AC3E}">
        <p14:creationId xmlns:p14="http://schemas.microsoft.com/office/powerpoint/2010/main" val="8114992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Getting Information About the </a:t>
            </a:r>
            <a:r>
              <a:rPr lang="en-US" dirty="0" smtClean="0"/>
              <a:t>Controller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HttpControllerContext</a:t>
            </a:r>
            <a:r>
              <a:rPr lang="en-US" sz="2000" dirty="0"/>
              <a:t> </a:t>
            </a:r>
            <a:r>
              <a:rPr lang="en-US" sz="2000" dirty="0">
                <a:solidFill>
                  <a:srgbClr val="0070C0"/>
                </a:solidFill>
              </a:rPr>
              <a:t>class</a:t>
            </a:r>
            <a:r>
              <a:rPr lang="en-US" sz="2000" dirty="0"/>
              <a:t> provides access to much of the same context data as the </a:t>
            </a:r>
            <a:r>
              <a:rPr lang="en-US" sz="2000" dirty="0">
                <a:solidFill>
                  <a:srgbClr val="FF0000"/>
                </a:solidFill>
              </a:rPr>
              <a:t>HttpRequestContext</a:t>
            </a:r>
            <a:r>
              <a:rPr lang="en-US" sz="2000" dirty="0"/>
              <a:t> </a:t>
            </a:r>
            <a:r>
              <a:rPr lang="en-US" sz="2000" dirty="0">
                <a:solidFill>
                  <a:srgbClr val="0070C0"/>
                </a:solidFill>
              </a:rPr>
              <a:t>class</a:t>
            </a:r>
            <a:r>
              <a:rPr lang="en-US" sz="2000" dirty="0"/>
              <a:t> but also describes the </a:t>
            </a:r>
            <a:r>
              <a:rPr lang="en-US" sz="2000" dirty="0" smtClean="0"/>
              <a:t>controller.</a:t>
            </a:r>
          </a:p>
          <a:p>
            <a:pPr marL="457200">
              <a:buFont typeface="Wingdings" panose="05000000000000000000" pitchFamily="2" charset="2"/>
              <a:buChar char="§"/>
            </a:pPr>
            <a:r>
              <a:rPr lang="en-US" sz="2000" dirty="0"/>
              <a:t>The similarity between the properties defined by context classes is a facet of the Web API dispatch process, which I describe in Part 3, which doesn’t make assumptions about the controller that will be selected to handle a request—a feature that allows custom controller implementations to be easily created, as I demonstrate in Chapter 22.</a:t>
            </a:r>
          </a:p>
          <a:p>
            <a:pPr marL="457200">
              <a:buFont typeface="Wingdings" panose="05000000000000000000" pitchFamily="2" charset="2"/>
              <a:buChar char="§"/>
            </a:pPr>
            <a:r>
              <a:rPr lang="en-US" sz="2000" dirty="0" smtClean="0"/>
              <a:t>Some </a:t>
            </a:r>
            <a:r>
              <a:rPr lang="en-US" sz="2000" dirty="0"/>
              <a:t>context classes, such as </a:t>
            </a:r>
            <a:r>
              <a:rPr lang="en-US" sz="2000" dirty="0">
                <a:solidFill>
                  <a:srgbClr val="FF0000"/>
                </a:solidFill>
              </a:rPr>
              <a:t>HttpRequestContext</a:t>
            </a:r>
            <a:r>
              <a:rPr lang="en-US" sz="2000" dirty="0"/>
              <a:t>, are used more when </a:t>
            </a:r>
            <a:r>
              <a:rPr lang="en-US" sz="2000" dirty="0">
                <a:solidFill>
                  <a:srgbClr val="0070C0"/>
                </a:solidFill>
              </a:rPr>
              <a:t>writing individual</a:t>
            </a:r>
            <a:r>
              <a:rPr lang="en-US" sz="2000" dirty="0">
                <a:solidFill>
                  <a:srgbClr val="FF0000"/>
                </a:solidFill>
              </a:rPr>
              <a:t> web service</a:t>
            </a:r>
            <a:r>
              <a:rPr lang="en-US" sz="2000" dirty="0"/>
              <a:t>, and others, such as HttpControllerContext, are more useful when you are customizing the request dispatch process</a:t>
            </a:r>
            <a:r>
              <a:rPr lang="en-US" sz="2000" dirty="0" smtClean="0"/>
              <a:t>.</a:t>
            </a:r>
          </a:p>
          <a:p>
            <a:pPr marL="457200">
              <a:buFont typeface="Wingdings" panose="05000000000000000000" pitchFamily="2" charset="2"/>
              <a:buChar char="§"/>
            </a:pPr>
            <a:r>
              <a:rPr lang="en-US" sz="2000" dirty="0">
                <a:solidFill>
                  <a:srgbClr val="FF0000"/>
                </a:solidFill>
              </a:rPr>
              <a:t>Table 9-6</a:t>
            </a:r>
            <a:r>
              <a:rPr lang="en-US" sz="2000" dirty="0"/>
              <a:t> lists the properties defined by the HttpControllerContext class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136</a:t>
            </a:fld>
            <a:endParaRPr lang="en-US"/>
          </a:p>
        </p:txBody>
      </p:sp>
    </p:spTree>
    <p:extLst>
      <p:ext uri="{BB962C8B-B14F-4D97-AF65-F5344CB8AC3E}">
        <p14:creationId xmlns:p14="http://schemas.microsoft.com/office/powerpoint/2010/main" val="27780520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9-6</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137</a:t>
            </a:fld>
            <a:endParaRPr lang="en-US"/>
          </a:p>
        </p:txBody>
      </p:sp>
      <p:pic>
        <p:nvPicPr>
          <p:cNvPr id="3" name="Picture 2"/>
          <p:cNvPicPr>
            <a:picLocks noChangeAspect="1"/>
          </p:cNvPicPr>
          <p:nvPr/>
        </p:nvPicPr>
        <p:blipFill>
          <a:blip r:embed="rId2"/>
          <a:stretch>
            <a:fillRect/>
          </a:stretch>
        </p:blipFill>
        <p:spPr>
          <a:xfrm>
            <a:off x="152400" y="1268362"/>
            <a:ext cx="10141131" cy="5185890"/>
          </a:xfrm>
          <a:prstGeom prst="rect">
            <a:avLst/>
          </a:prstGeom>
          <a:ln>
            <a:solidFill>
              <a:schemeClr val="accent1"/>
            </a:solidFill>
          </a:ln>
        </p:spPr>
      </p:pic>
    </p:spTree>
    <p:extLst>
      <p:ext uri="{BB962C8B-B14F-4D97-AF65-F5344CB8AC3E}">
        <p14:creationId xmlns:p14="http://schemas.microsoft.com/office/powerpoint/2010/main" val="10682794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Getting Information About Everything </a:t>
            </a:r>
            <a:r>
              <a:rPr lang="en-US" dirty="0" smtClean="0"/>
              <a:t>Else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Web API namespaces contain other context objects that are of use only for specific—often advanced—tasks</a:t>
            </a:r>
            <a:r>
              <a:rPr lang="en-US" sz="2000" dirty="0" smtClean="0"/>
              <a:t>.</a:t>
            </a:r>
          </a:p>
          <a:p>
            <a:pPr marL="461963" indent="-234950">
              <a:buFont typeface="Wingdings" panose="05000000000000000000" pitchFamily="2" charset="2"/>
              <a:buChar char="§"/>
            </a:pPr>
            <a:r>
              <a:rPr lang="en-US" sz="2000" dirty="0"/>
              <a:t>Rather than list all of their properties here, </a:t>
            </a:r>
            <a:r>
              <a:rPr lang="en-US" sz="2000" dirty="0">
                <a:solidFill>
                  <a:srgbClr val="FF0000"/>
                </a:solidFill>
              </a:rPr>
              <a:t>Table 9-7</a:t>
            </a:r>
            <a:r>
              <a:rPr lang="en-US" sz="2000" dirty="0"/>
              <a:t> describes the classes and references the chapter where I describe each of them in more detail</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138</a:t>
            </a:fld>
            <a:endParaRPr lang="en-US"/>
          </a:p>
        </p:txBody>
      </p:sp>
    </p:spTree>
    <p:extLst>
      <p:ext uri="{BB962C8B-B14F-4D97-AF65-F5344CB8AC3E}">
        <p14:creationId xmlns:p14="http://schemas.microsoft.com/office/powerpoint/2010/main" val="27627062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9-7</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139</a:t>
            </a:fld>
            <a:endParaRPr lang="en-US"/>
          </a:p>
        </p:txBody>
      </p:sp>
      <p:pic>
        <p:nvPicPr>
          <p:cNvPr id="4" name="Picture 3"/>
          <p:cNvPicPr>
            <a:picLocks noChangeAspect="1"/>
          </p:cNvPicPr>
          <p:nvPr/>
        </p:nvPicPr>
        <p:blipFill>
          <a:blip r:embed="rId2"/>
          <a:stretch>
            <a:fillRect/>
          </a:stretch>
        </p:blipFill>
        <p:spPr>
          <a:xfrm>
            <a:off x="152400" y="1268362"/>
            <a:ext cx="10433866" cy="4589389"/>
          </a:xfrm>
          <a:prstGeom prst="rect">
            <a:avLst/>
          </a:prstGeom>
          <a:ln>
            <a:solidFill>
              <a:schemeClr val="accent1"/>
            </a:solidFill>
          </a:ln>
        </p:spPr>
      </p:pic>
    </p:spTree>
    <p:extLst>
      <p:ext uri="{BB962C8B-B14F-4D97-AF65-F5344CB8AC3E}">
        <p14:creationId xmlns:p14="http://schemas.microsoft.com/office/powerpoint/2010/main" val="1894418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1-2</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a:t>
            </a:fld>
            <a:endParaRPr lang="en-US"/>
          </a:p>
        </p:txBody>
      </p:sp>
      <p:pic>
        <p:nvPicPr>
          <p:cNvPr id="3" name="Picture 2"/>
          <p:cNvPicPr>
            <a:picLocks noChangeAspect="1"/>
          </p:cNvPicPr>
          <p:nvPr/>
        </p:nvPicPr>
        <p:blipFill>
          <a:blip r:embed="rId2"/>
          <a:stretch>
            <a:fillRect/>
          </a:stretch>
        </p:blipFill>
        <p:spPr>
          <a:xfrm>
            <a:off x="152400" y="1268363"/>
            <a:ext cx="8503920" cy="2875582"/>
          </a:xfrm>
          <a:prstGeom prst="rect">
            <a:avLst/>
          </a:prstGeom>
          <a:ln>
            <a:solidFill>
              <a:schemeClr val="accent1"/>
            </a:solidFill>
          </a:ln>
        </p:spPr>
      </p:pic>
    </p:spTree>
    <p:extLst>
      <p:ext uri="{BB962C8B-B14F-4D97-AF65-F5344CB8AC3E}">
        <p14:creationId xmlns:p14="http://schemas.microsoft.com/office/powerpoint/2010/main" val="32193923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9-7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140</a:t>
            </a:fld>
            <a:endParaRPr lang="en-US"/>
          </a:p>
        </p:txBody>
      </p:sp>
      <p:pic>
        <p:nvPicPr>
          <p:cNvPr id="3" name="Picture 2"/>
          <p:cNvPicPr>
            <a:picLocks noChangeAspect="1"/>
          </p:cNvPicPr>
          <p:nvPr/>
        </p:nvPicPr>
        <p:blipFill>
          <a:blip r:embed="rId2"/>
          <a:stretch>
            <a:fillRect/>
          </a:stretch>
        </p:blipFill>
        <p:spPr>
          <a:xfrm>
            <a:off x="152400" y="1268362"/>
            <a:ext cx="10576431" cy="4302930"/>
          </a:xfrm>
          <a:prstGeom prst="rect">
            <a:avLst/>
          </a:prstGeom>
          <a:ln>
            <a:solidFill>
              <a:schemeClr val="accent1"/>
            </a:solidFill>
          </a:ln>
        </p:spPr>
      </p:pic>
    </p:spTree>
    <p:extLst>
      <p:ext uri="{BB962C8B-B14F-4D97-AF65-F5344CB8AC3E}">
        <p14:creationId xmlns:p14="http://schemas.microsoft.com/office/powerpoint/2010/main" val="276520120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the Web API </a:t>
            </a:r>
            <a:r>
              <a:rPr lang="en-US" dirty="0" smtClean="0">
                <a:solidFill>
                  <a:schemeClr val="bg1"/>
                </a:solidFill>
              </a:rPr>
              <a:t>Components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basic approach that Web API follows to handle HTTP requests will be familiar from using the MVC framework, but there are a some important differences to be aware of</a:t>
            </a:r>
            <a:r>
              <a:rPr lang="en-US" sz="2000" dirty="0" smtClean="0"/>
              <a:t>.</a:t>
            </a:r>
          </a:p>
          <a:p>
            <a:pPr marL="461963">
              <a:buFont typeface="Wingdings" panose="05000000000000000000" pitchFamily="2" charset="2"/>
              <a:buChar char="§"/>
            </a:pPr>
            <a:r>
              <a:rPr lang="en-US" sz="2000" dirty="0"/>
              <a:t>In the sections that follow, I briefly describe the major components in a Web API application and explain how they are applied, along with references to the chapters in this book where you can find more </a:t>
            </a:r>
            <a:r>
              <a:rPr lang="en-US" sz="2000" dirty="0" smtClean="0"/>
              <a:t>information.</a:t>
            </a:r>
          </a:p>
          <a:p>
            <a:pPr marL="687388" indent="-225425">
              <a:buFont typeface="Wingdings" panose="05000000000000000000" pitchFamily="2" charset="2"/>
              <a:buChar char="ü"/>
            </a:pPr>
            <a:r>
              <a:rPr lang="en-US" sz="2000" dirty="0" smtClean="0"/>
              <a:t>Application </a:t>
            </a:r>
            <a:r>
              <a:rPr lang="en-US" sz="2000" dirty="0"/>
              <a:t>Configuration</a:t>
            </a:r>
          </a:p>
          <a:p>
            <a:pPr marL="687388" indent="-225425">
              <a:buFont typeface="Wingdings" panose="05000000000000000000" pitchFamily="2" charset="2"/>
              <a:buChar char="ü"/>
            </a:pPr>
            <a:r>
              <a:rPr lang="en-US" sz="2000" dirty="0"/>
              <a:t>Controllers, Actions and Results</a:t>
            </a:r>
          </a:p>
          <a:p>
            <a:pPr marL="687388" indent="-225425">
              <a:buFont typeface="Wingdings" panose="05000000000000000000" pitchFamily="2" charset="2"/>
              <a:buChar char="ü"/>
            </a:pPr>
            <a:r>
              <a:rPr lang="en-US" sz="2000" dirty="0"/>
              <a:t>Services</a:t>
            </a:r>
          </a:p>
          <a:p>
            <a:pPr marL="687388" indent="-225425">
              <a:buFont typeface="Wingdings" panose="05000000000000000000" pitchFamily="2" charset="2"/>
              <a:buChar char="ü"/>
            </a:pPr>
            <a:r>
              <a:rPr lang="en-US" sz="2000" dirty="0"/>
              <a:t>Dispatchers and </a:t>
            </a:r>
            <a:r>
              <a:rPr lang="en-US" sz="2000" dirty="0" smtClean="0"/>
              <a:t>Handlers</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141</a:t>
            </a:fld>
            <a:endParaRPr lang="en-US"/>
          </a:p>
        </p:txBody>
      </p:sp>
    </p:spTree>
    <p:extLst>
      <p:ext uri="{BB962C8B-B14F-4D97-AF65-F5344CB8AC3E}">
        <p14:creationId xmlns:p14="http://schemas.microsoft.com/office/powerpoint/2010/main" val="32587365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Application Configuration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API configuration is performed in the </a:t>
            </a:r>
            <a:r>
              <a:rPr lang="en-US" sz="2000" dirty="0" smtClean="0">
                <a:solidFill>
                  <a:srgbClr val="0070C0"/>
                </a:solidFill>
              </a:rPr>
              <a:t>App_Start/</a:t>
            </a:r>
            <a:r>
              <a:rPr lang="en-US" sz="2000" dirty="0" smtClean="0">
                <a:solidFill>
                  <a:srgbClr val="FF0000"/>
                </a:solidFill>
              </a:rPr>
              <a:t>WebApiConfig.cs</a:t>
            </a:r>
            <a:r>
              <a:rPr lang="en-US" sz="2000" dirty="0" smtClean="0"/>
              <a:t> file.</a:t>
            </a:r>
          </a:p>
          <a:p>
            <a:pPr marL="457200">
              <a:buFont typeface="Wingdings" panose="05000000000000000000" pitchFamily="2" charset="2"/>
              <a:buChar char="§"/>
            </a:pPr>
            <a:r>
              <a:rPr lang="en-US" sz="2000" dirty="0" smtClean="0"/>
              <a:t>Add </a:t>
            </a:r>
            <a:r>
              <a:rPr lang="en-US" sz="2000" dirty="0"/>
              <a:t>all configuration statements— including those for URL routing—to the Register method, including those that set up URL </a:t>
            </a:r>
            <a:r>
              <a:rPr lang="en-US" sz="2000" dirty="0" smtClean="0"/>
              <a:t>routes.</a:t>
            </a:r>
          </a:p>
          <a:p>
            <a:pPr marL="457200">
              <a:buFont typeface="Wingdings" panose="05000000000000000000" pitchFamily="2" charset="2"/>
              <a:buChar char="§"/>
            </a:pPr>
            <a:r>
              <a:rPr lang="en-US" sz="2000" dirty="0"/>
              <a:t>See Chapter 10 for details of configuring a Web API application and </a:t>
            </a:r>
            <a:r>
              <a:rPr lang="en-US" sz="2000" dirty="0">
                <a:solidFill>
                  <a:srgbClr val="FF0000"/>
                </a:solidFill>
              </a:rPr>
              <a:t>remember</a:t>
            </a:r>
            <a:r>
              <a:rPr lang="en-US" sz="2000" dirty="0">
                <a:solidFill>
                  <a:srgbClr val="0070C0"/>
                </a:solidFill>
              </a:rPr>
              <a:t> not to do any configuration in the </a:t>
            </a:r>
            <a:r>
              <a:rPr lang="en-US" sz="2000" dirty="0">
                <a:solidFill>
                  <a:srgbClr val="FF0000"/>
                </a:solidFill>
              </a:rPr>
              <a:t>Global Application Class</a:t>
            </a:r>
            <a:r>
              <a:rPr lang="en-US" sz="2000" dirty="0"/>
              <a:t> (the </a:t>
            </a:r>
            <a:r>
              <a:rPr lang="en-US" sz="2000" dirty="0">
                <a:solidFill>
                  <a:srgbClr val="FF0000"/>
                </a:solidFill>
              </a:rPr>
              <a:t>Global.asax.cs </a:t>
            </a:r>
            <a:r>
              <a:rPr lang="en-US" sz="2000" dirty="0">
                <a:solidFill>
                  <a:srgbClr val="0070C0"/>
                </a:solidFill>
              </a:rPr>
              <a:t>file</a:t>
            </a:r>
            <a:r>
              <a:rPr lang="en-US" sz="2000" dirty="0"/>
              <a:t>) because it isn’t supported for all </a:t>
            </a:r>
            <a:r>
              <a:rPr lang="en-US" sz="2000" dirty="0">
                <a:solidFill>
                  <a:srgbClr val="FF0000"/>
                </a:solidFill>
              </a:rPr>
              <a:t>Web API deployment </a:t>
            </a:r>
            <a:r>
              <a:rPr lang="en-US" sz="2000" dirty="0">
                <a:solidFill>
                  <a:srgbClr val="0070C0"/>
                </a:solidFill>
              </a:rPr>
              <a:t>options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142</a:t>
            </a:fld>
            <a:endParaRPr lang="en-US"/>
          </a:p>
        </p:txBody>
      </p:sp>
    </p:spTree>
    <p:extLst>
      <p:ext uri="{BB962C8B-B14F-4D97-AF65-F5344CB8AC3E}">
        <p14:creationId xmlns:p14="http://schemas.microsoft.com/office/powerpoint/2010/main" val="26334553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Controllers, Actions and Results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services are defined through </a:t>
            </a:r>
            <a:r>
              <a:rPr lang="en-US" sz="2000" dirty="0" smtClean="0"/>
              <a:t>controllers.</a:t>
            </a:r>
          </a:p>
          <a:p>
            <a:pPr marL="457200">
              <a:buFont typeface="Wingdings" panose="05000000000000000000" pitchFamily="2" charset="2"/>
              <a:buChar char="§"/>
            </a:pPr>
            <a:r>
              <a:rPr lang="en-US" sz="2000" dirty="0" smtClean="0"/>
              <a:t>The </a:t>
            </a:r>
            <a:r>
              <a:rPr lang="en-US" sz="2000" dirty="0"/>
              <a:t>most common way to create a controller is to derive a </a:t>
            </a:r>
            <a:r>
              <a:rPr lang="en-US" sz="2000" dirty="0">
                <a:solidFill>
                  <a:srgbClr val="0070C0"/>
                </a:solidFill>
              </a:rPr>
              <a:t>class</a:t>
            </a:r>
            <a:r>
              <a:rPr lang="en-US" sz="2000" dirty="0"/>
              <a:t> from </a:t>
            </a:r>
            <a:r>
              <a:rPr lang="en-US" sz="2000" dirty="0">
                <a:solidFill>
                  <a:srgbClr val="FF0000"/>
                </a:solidFill>
              </a:rPr>
              <a:t>ApiController</a:t>
            </a:r>
            <a:r>
              <a:rPr lang="en-US" sz="2000" dirty="0"/>
              <a:t>, which is defined in the </a:t>
            </a:r>
            <a:r>
              <a:rPr lang="en-US" sz="2000" dirty="0">
                <a:solidFill>
                  <a:srgbClr val="FF0000"/>
                </a:solidFill>
              </a:rPr>
              <a:t>System.Web.Http</a:t>
            </a:r>
            <a:r>
              <a:rPr lang="en-US" sz="2000" dirty="0"/>
              <a:t> </a:t>
            </a:r>
            <a:r>
              <a:rPr lang="en-US" sz="2000" dirty="0" smtClean="0">
                <a:solidFill>
                  <a:srgbClr val="0070C0"/>
                </a:solidFill>
              </a:rPr>
              <a:t>namespace</a:t>
            </a:r>
            <a:r>
              <a:rPr lang="en-US" sz="2000" dirty="0" smtClean="0"/>
              <a:t>.</a:t>
            </a:r>
          </a:p>
          <a:p>
            <a:pPr marL="457200">
              <a:buFont typeface="Wingdings" panose="05000000000000000000" pitchFamily="2" charset="2"/>
              <a:buChar char="§"/>
            </a:pPr>
            <a:r>
              <a:rPr lang="en-US" sz="2000" dirty="0" smtClean="0"/>
              <a:t>The </a:t>
            </a:r>
            <a:r>
              <a:rPr lang="en-US" sz="2000" dirty="0"/>
              <a:t>ApiController class provides a number of features that make it simple to create HTTP web services, </a:t>
            </a:r>
            <a:r>
              <a:rPr lang="en-US" sz="2000" dirty="0" smtClean="0"/>
              <a:t>including</a:t>
            </a:r>
          </a:p>
          <a:p>
            <a:pPr marL="685800">
              <a:buFont typeface="Wingdings" panose="05000000000000000000" pitchFamily="2" charset="2"/>
              <a:buChar char="ü"/>
            </a:pPr>
            <a:r>
              <a:rPr lang="en-US" sz="2000" dirty="0" smtClean="0"/>
              <a:t>action methods</a:t>
            </a:r>
          </a:p>
          <a:p>
            <a:pPr marL="685800">
              <a:buFont typeface="Wingdings" panose="05000000000000000000" pitchFamily="2" charset="2"/>
              <a:buChar char="ü"/>
            </a:pPr>
            <a:r>
              <a:rPr lang="en-US" sz="2000" dirty="0" smtClean="0"/>
              <a:t>action results</a:t>
            </a:r>
          </a:p>
          <a:p>
            <a:pPr marL="685800">
              <a:buFont typeface="Wingdings" panose="05000000000000000000" pitchFamily="2" charset="2"/>
              <a:buChar char="ü"/>
            </a:pPr>
            <a:r>
              <a:rPr lang="en-US" sz="2000" dirty="0" smtClean="0"/>
              <a:t>model </a:t>
            </a:r>
            <a:r>
              <a:rPr lang="en-US" sz="2000" dirty="0"/>
              <a:t>binding </a:t>
            </a:r>
            <a:r>
              <a:rPr lang="en-US" sz="2000" dirty="0" smtClean="0"/>
              <a:t>and</a:t>
            </a:r>
          </a:p>
          <a:p>
            <a:pPr marL="685800">
              <a:buFont typeface="Wingdings" panose="05000000000000000000" pitchFamily="2" charset="2"/>
              <a:buChar char="ü"/>
            </a:pPr>
            <a:r>
              <a:rPr lang="en-US" sz="2000" dirty="0" smtClean="0"/>
              <a:t>validation</a:t>
            </a:r>
          </a:p>
          <a:p>
            <a:pPr marL="457200">
              <a:buFont typeface="Wingdings" panose="05000000000000000000" pitchFamily="2" charset="2"/>
              <a:buChar char="§"/>
            </a:pPr>
            <a:r>
              <a:rPr lang="en-US" sz="2000" dirty="0" smtClean="0"/>
              <a:t>Although </a:t>
            </a:r>
            <a:r>
              <a:rPr lang="en-US" sz="2000" dirty="0"/>
              <a:t>the ApiController class is the normal base for controllers, you can also implement your own approach to processing requests by implementing the </a:t>
            </a:r>
            <a:r>
              <a:rPr lang="en-US" sz="2000" dirty="0">
                <a:solidFill>
                  <a:srgbClr val="FF0000"/>
                </a:solidFill>
              </a:rPr>
              <a:t>IHttpController</a:t>
            </a:r>
            <a:r>
              <a:rPr lang="en-US" sz="2000" dirty="0"/>
              <a:t> </a:t>
            </a:r>
            <a:r>
              <a:rPr lang="en-US" sz="2000" dirty="0">
                <a:solidFill>
                  <a:srgbClr val="0070C0"/>
                </a:solidFill>
              </a:rPr>
              <a:t>interface</a:t>
            </a:r>
            <a:r>
              <a:rPr lang="en-US" sz="2000" dirty="0"/>
              <a:t>.</a:t>
            </a:r>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143</a:t>
            </a:fld>
            <a:endParaRPr lang="en-US"/>
          </a:p>
        </p:txBody>
      </p:sp>
    </p:spTree>
    <p:extLst>
      <p:ext uri="{BB962C8B-B14F-4D97-AF65-F5344CB8AC3E}">
        <p14:creationId xmlns:p14="http://schemas.microsoft.com/office/powerpoint/2010/main" val="161481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Services</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ASP.NET Web API defines a set of interfaces and classes that are used to process requests, and these are known as </a:t>
            </a:r>
            <a:r>
              <a:rPr lang="en-US" sz="2000" dirty="0" smtClean="0">
                <a:solidFill>
                  <a:srgbClr val="FF0000"/>
                </a:solidFill>
              </a:rPr>
              <a:t>services</a:t>
            </a:r>
            <a:r>
              <a:rPr lang="en-US" sz="2000" dirty="0" smtClean="0"/>
              <a:t>.</a:t>
            </a:r>
          </a:p>
          <a:p>
            <a:pPr marL="457200">
              <a:buFont typeface="Wingdings" panose="05000000000000000000" pitchFamily="2" charset="2"/>
              <a:buChar char="§"/>
            </a:pPr>
            <a:r>
              <a:rPr lang="en-US" sz="2000" dirty="0" smtClean="0"/>
              <a:t>Examples </a:t>
            </a:r>
            <a:r>
              <a:rPr lang="en-US" sz="2000" dirty="0"/>
              <a:t>include the interfaces that select controllers and action methods, perform </a:t>
            </a:r>
            <a:r>
              <a:rPr lang="en-US" sz="2000" dirty="0">
                <a:solidFill>
                  <a:srgbClr val="FF0000"/>
                </a:solidFill>
              </a:rPr>
              <a:t>model binding</a:t>
            </a:r>
            <a:r>
              <a:rPr lang="en-US" sz="2000" dirty="0"/>
              <a:t>, and </a:t>
            </a:r>
            <a:r>
              <a:rPr lang="en-US" sz="2000" dirty="0">
                <a:solidFill>
                  <a:srgbClr val="FF0000"/>
                </a:solidFill>
              </a:rPr>
              <a:t>validate</a:t>
            </a:r>
            <a:r>
              <a:rPr lang="en-US" sz="2000" dirty="0"/>
              <a:t> </a:t>
            </a:r>
            <a:r>
              <a:rPr lang="en-US" sz="2000" dirty="0" smtClean="0">
                <a:solidFill>
                  <a:srgbClr val="0070C0"/>
                </a:solidFill>
              </a:rPr>
              <a:t>content</a:t>
            </a:r>
            <a:r>
              <a:rPr lang="en-US" sz="2000" dirty="0" smtClean="0"/>
              <a:t>.</a:t>
            </a:r>
          </a:p>
          <a:p>
            <a:pPr marL="457200">
              <a:buFont typeface="Wingdings" panose="05000000000000000000" pitchFamily="2" charset="2"/>
              <a:buChar char="§"/>
            </a:pPr>
            <a:r>
              <a:rPr lang="en-US" sz="2000" dirty="0" smtClean="0"/>
              <a:t>The </a:t>
            </a:r>
            <a:r>
              <a:rPr lang="en-US" sz="2000" dirty="0"/>
              <a:t>implementations of these interfaces define the </a:t>
            </a:r>
            <a:r>
              <a:rPr lang="en-US" sz="2000" dirty="0">
                <a:solidFill>
                  <a:srgbClr val="FF0000"/>
                </a:solidFill>
              </a:rPr>
              <a:t>infrastructure</a:t>
            </a:r>
            <a:r>
              <a:rPr lang="en-US" sz="2000" dirty="0"/>
              <a:t> of a Web API </a:t>
            </a:r>
            <a:r>
              <a:rPr lang="en-US" sz="2000" dirty="0" smtClean="0"/>
              <a:t>application.</a:t>
            </a:r>
          </a:p>
          <a:p>
            <a:pPr marL="457200">
              <a:buFont typeface="Wingdings" panose="05000000000000000000" pitchFamily="2" charset="2"/>
              <a:buChar char="§"/>
            </a:pPr>
            <a:r>
              <a:rPr lang="en-US" sz="2000" dirty="0" smtClean="0"/>
              <a:t>Services </a:t>
            </a:r>
            <a:r>
              <a:rPr lang="en-US" sz="2000" dirty="0"/>
              <a:t>are either single-instance or </a:t>
            </a:r>
            <a:r>
              <a:rPr lang="en-US" sz="2000" dirty="0" smtClean="0"/>
              <a:t>multiple-instance.</a:t>
            </a:r>
          </a:p>
          <a:p>
            <a:pPr marL="457200">
              <a:buFont typeface="Wingdings" panose="05000000000000000000" pitchFamily="2" charset="2"/>
              <a:buChar char="§"/>
            </a:pPr>
            <a:r>
              <a:rPr lang="en-US" sz="2000" dirty="0" smtClean="0"/>
              <a:t>For </a:t>
            </a:r>
            <a:r>
              <a:rPr lang="en-US" sz="2000" dirty="0">
                <a:solidFill>
                  <a:srgbClr val="FF0000"/>
                </a:solidFill>
              </a:rPr>
              <a:t>single-instance</a:t>
            </a:r>
            <a:r>
              <a:rPr lang="en-US" sz="2000" dirty="0"/>
              <a:t> </a:t>
            </a:r>
            <a:r>
              <a:rPr lang="en-US" sz="2000" dirty="0">
                <a:solidFill>
                  <a:srgbClr val="0070C0"/>
                </a:solidFill>
              </a:rPr>
              <a:t>services</a:t>
            </a:r>
            <a:r>
              <a:rPr lang="en-US" sz="2000" dirty="0"/>
              <a:t>, there is a single implementation of the service interface used across the entire </a:t>
            </a:r>
            <a:r>
              <a:rPr lang="en-US" sz="2000" dirty="0" smtClean="0"/>
              <a:t>application.</a:t>
            </a:r>
          </a:p>
          <a:p>
            <a:pPr marL="687388" indent="-225425">
              <a:buFont typeface="Wingdings" panose="05000000000000000000" pitchFamily="2" charset="2"/>
              <a:buChar char="ü"/>
            </a:pPr>
            <a:r>
              <a:rPr lang="en-US" sz="2000" dirty="0" smtClean="0"/>
              <a:t>An </a:t>
            </a:r>
            <a:r>
              <a:rPr lang="en-US" sz="2000" dirty="0"/>
              <a:t>example of a </a:t>
            </a:r>
            <a:r>
              <a:rPr lang="en-US" sz="2000" dirty="0">
                <a:solidFill>
                  <a:srgbClr val="FF0000"/>
                </a:solidFill>
              </a:rPr>
              <a:t>single-instance</a:t>
            </a:r>
            <a:r>
              <a:rPr lang="en-US" sz="2000" dirty="0"/>
              <a:t> service </a:t>
            </a:r>
            <a:r>
              <a:rPr lang="en-US" sz="2000" dirty="0">
                <a:solidFill>
                  <a:srgbClr val="0070C0"/>
                </a:solidFill>
              </a:rPr>
              <a:t>interface</a:t>
            </a:r>
            <a:r>
              <a:rPr lang="en-US" sz="2000" dirty="0"/>
              <a:t> is </a:t>
            </a:r>
            <a:r>
              <a:rPr lang="en-US" sz="2000" dirty="0">
                <a:solidFill>
                  <a:srgbClr val="FF0000"/>
                </a:solidFill>
              </a:rPr>
              <a:t>IHttpActionInvoker</a:t>
            </a:r>
            <a:r>
              <a:rPr lang="en-US" sz="2000" dirty="0"/>
              <a:t>, </a:t>
            </a:r>
            <a:r>
              <a:rPr lang="en-US" sz="2000" dirty="0" smtClean="0"/>
              <a:t>which </a:t>
            </a:r>
            <a:r>
              <a:rPr lang="en-US" sz="2000" dirty="0"/>
              <a:t>is responsible for invoking action methods in Web API </a:t>
            </a:r>
            <a:r>
              <a:rPr lang="en-US" sz="2000" dirty="0" smtClean="0"/>
              <a:t>controllers.</a:t>
            </a:r>
          </a:p>
          <a:p>
            <a:pPr marL="687388" indent="-225425">
              <a:buFont typeface="Wingdings" panose="05000000000000000000" pitchFamily="2" charset="2"/>
              <a:buChar char="ü"/>
            </a:pPr>
            <a:r>
              <a:rPr lang="en-US" sz="2000" dirty="0" smtClean="0"/>
              <a:t>There </a:t>
            </a:r>
            <a:r>
              <a:rPr lang="en-US" sz="2000" dirty="0"/>
              <a:t>is a default implementation of this interface included in Web API, and you can choose to replace it with a custom implementation, but only one of them will be used to invoke action methods</a:t>
            </a:r>
            <a:r>
              <a:rPr lang="en-US" sz="2000" dirty="0" smtClean="0"/>
              <a:t>.</a:t>
            </a:r>
          </a:p>
          <a:p>
            <a:pPr marL="457200">
              <a:buFont typeface="Wingdings" panose="05000000000000000000" pitchFamily="2" charset="2"/>
              <a:buChar char="§"/>
            </a:pPr>
            <a:r>
              <a:rPr lang="en-US" sz="2000" dirty="0"/>
              <a:t>For </a:t>
            </a:r>
            <a:r>
              <a:rPr lang="en-US" sz="2000" dirty="0">
                <a:solidFill>
                  <a:srgbClr val="FF0000"/>
                </a:solidFill>
              </a:rPr>
              <a:t>multiple-instance</a:t>
            </a:r>
            <a:r>
              <a:rPr lang="en-US" sz="2000" dirty="0"/>
              <a:t> </a:t>
            </a:r>
            <a:r>
              <a:rPr lang="en-US" sz="2000" dirty="0">
                <a:solidFill>
                  <a:srgbClr val="0070C0"/>
                </a:solidFill>
              </a:rPr>
              <a:t>services</a:t>
            </a:r>
            <a:r>
              <a:rPr lang="en-US" sz="2000" dirty="0"/>
              <a:t>, several implementations are available, presenting a choice about which one is </a:t>
            </a:r>
            <a:r>
              <a:rPr lang="en-US" sz="2000" dirty="0" smtClean="0"/>
              <a:t>used.</a:t>
            </a:r>
          </a:p>
          <a:p>
            <a:pPr marL="687388" indent="-225425">
              <a:buFont typeface="Wingdings" panose="05000000000000000000" pitchFamily="2" charset="2"/>
              <a:buChar char="ü"/>
            </a:pPr>
            <a:r>
              <a:rPr lang="en-US" sz="2000" dirty="0" smtClean="0"/>
              <a:t>An example is the </a:t>
            </a:r>
            <a:r>
              <a:rPr lang="en-US" sz="2000" dirty="0" smtClean="0">
                <a:solidFill>
                  <a:srgbClr val="FF0000"/>
                </a:solidFill>
              </a:rPr>
              <a:t>ModelBinderProvider</a:t>
            </a:r>
            <a:r>
              <a:rPr lang="en-US" sz="2000" dirty="0" smtClean="0"/>
              <a:t> </a:t>
            </a:r>
            <a:r>
              <a:rPr lang="en-US" sz="2000" dirty="0" smtClean="0">
                <a:solidFill>
                  <a:srgbClr val="0070C0"/>
                </a:solidFill>
              </a:rPr>
              <a:t>class</a:t>
            </a:r>
            <a:r>
              <a:rPr lang="en-US" sz="2000" dirty="0" smtClean="0"/>
              <a:t>, which provides a </a:t>
            </a:r>
            <a:r>
              <a:rPr lang="en-US" sz="2000" dirty="0" smtClean="0">
                <a:solidFill>
                  <a:srgbClr val="FF0000"/>
                </a:solidFill>
              </a:rPr>
              <a:t>model binder</a:t>
            </a:r>
            <a:r>
              <a:rPr lang="en-US" sz="2000" dirty="0" smtClean="0"/>
              <a:t> for a given type.</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144</a:t>
            </a:fld>
            <a:endParaRPr lang="en-US"/>
          </a:p>
        </p:txBody>
      </p:sp>
    </p:spTree>
    <p:extLst>
      <p:ext uri="{BB962C8B-B14F-4D97-AF65-F5344CB8AC3E}">
        <p14:creationId xmlns:p14="http://schemas.microsoft.com/office/powerpoint/2010/main" val="693342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smtClean="0"/>
              <a:t>Services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t>There </a:t>
            </a:r>
            <a:r>
              <a:rPr lang="en-US" sz="2000" dirty="0"/>
              <a:t>are built-in derivations of the </a:t>
            </a:r>
            <a:r>
              <a:rPr lang="en-US" sz="2000" dirty="0">
                <a:solidFill>
                  <a:srgbClr val="FF0000"/>
                </a:solidFill>
              </a:rPr>
              <a:t>ModelBinderProvider</a:t>
            </a:r>
            <a:r>
              <a:rPr lang="en-US" sz="2000" dirty="0"/>
              <a:t> </a:t>
            </a:r>
            <a:r>
              <a:rPr lang="en-US" sz="2000" dirty="0">
                <a:solidFill>
                  <a:srgbClr val="0070C0"/>
                </a:solidFill>
              </a:rPr>
              <a:t>class</a:t>
            </a:r>
            <a:r>
              <a:rPr lang="en-US" sz="2000" dirty="0"/>
              <a:t> included in Web API, and you can define your own—and at runtime, the combined collection is available so that the most appropriate implementation can be selected and used</a:t>
            </a:r>
            <a:r>
              <a:rPr lang="en-US" sz="2000" dirty="0" smtClean="0"/>
              <a:t>.</a:t>
            </a:r>
          </a:p>
          <a:p>
            <a:pPr marL="457200">
              <a:buFont typeface="Wingdings" panose="05000000000000000000" pitchFamily="2" charset="2"/>
              <a:buChar char="§"/>
            </a:pPr>
            <a:r>
              <a:rPr lang="en-US" sz="2000" dirty="0"/>
              <a:t>Services are set up and accessed through the </a:t>
            </a:r>
            <a:r>
              <a:rPr lang="en-US" sz="2000" dirty="0">
                <a:solidFill>
                  <a:srgbClr val="FF0000"/>
                </a:solidFill>
              </a:rPr>
              <a:t>HttpConfiguration.Services</a:t>
            </a:r>
            <a:r>
              <a:rPr lang="en-US" sz="2000" dirty="0"/>
              <a:t> </a:t>
            </a:r>
            <a:r>
              <a:rPr lang="en-US" sz="2000" dirty="0">
                <a:solidFill>
                  <a:srgbClr val="0070C0"/>
                </a:solidFill>
              </a:rPr>
              <a:t>property</a:t>
            </a:r>
            <a:r>
              <a:rPr lang="en-US" sz="2000" dirty="0"/>
              <a:t>; this property returns an instance of the </a:t>
            </a:r>
            <a:r>
              <a:rPr lang="en-US" sz="2000" dirty="0">
                <a:solidFill>
                  <a:srgbClr val="FF0000"/>
                </a:solidFill>
              </a:rPr>
              <a:t>ServicesContainer</a:t>
            </a:r>
            <a:r>
              <a:rPr lang="en-US" sz="2000" dirty="0"/>
              <a:t> </a:t>
            </a:r>
            <a:r>
              <a:rPr lang="en-US" sz="2000" dirty="0">
                <a:solidFill>
                  <a:srgbClr val="0070C0"/>
                </a:solidFill>
              </a:rPr>
              <a:t>class</a:t>
            </a:r>
            <a:r>
              <a:rPr lang="en-US" sz="2000" dirty="0"/>
              <a:t>, which is defined in the </a:t>
            </a:r>
            <a:r>
              <a:rPr lang="en-US" sz="2000" dirty="0">
                <a:solidFill>
                  <a:srgbClr val="FF0000"/>
                </a:solidFill>
              </a:rPr>
              <a:t>System.Web.Http.Controllers</a:t>
            </a:r>
            <a:r>
              <a:rPr lang="en-US" sz="2000" dirty="0"/>
              <a:t> namespace</a:t>
            </a:r>
            <a:r>
              <a:rPr lang="en-US" sz="2000" dirty="0" smtClean="0"/>
              <a:t>.</a:t>
            </a:r>
          </a:p>
          <a:p>
            <a:pPr marL="457200">
              <a:buFont typeface="Wingdings" panose="05000000000000000000" pitchFamily="2" charset="2"/>
              <a:buChar char="§"/>
            </a:pPr>
            <a:r>
              <a:rPr lang="en-US" sz="2000" dirty="0"/>
              <a:t>In addition to the methods described in </a:t>
            </a:r>
            <a:r>
              <a:rPr lang="en-US" sz="2000" dirty="0">
                <a:solidFill>
                  <a:srgbClr val="FF0000"/>
                </a:solidFill>
              </a:rPr>
              <a:t>Table 9-8</a:t>
            </a:r>
            <a:r>
              <a:rPr lang="en-US" sz="2000" dirty="0"/>
              <a:t>, Web API provides a set of extension methods that provide strongly typed access to specific services</a:t>
            </a:r>
            <a:r>
              <a:rPr lang="en-US" sz="2000" dirty="0" smtClean="0"/>
              <a:t>.</a:t>
            </a:r>
          </a:p>
          <a:p>
            <a:pPr marL="457200">
              <a:buFont typeface="Wingdings" panose="05000000000000000000" pitchFamily="2" charset="2"/>
              <a:buChar char="§"/>
            </a:pPr>
            <a:r>
              <a:rPr lang="en-US" sz="2000" dirty="0"/>
              <a:t>I describe the most important of these extension methods in </a:t>
            </a:r>
            <a:r>
              <a:rPr lang="en-US" sz="2000" dirty="0">
                <a:solidFill>
                  <a:srgbClr val="FF0000"/>
                </a:solidFill>
              </a:rPr>
              <a:t>Table 9-9</a:t>
            </a:r>
            <a:r>
              <a:rPr lang="en-US" sz="2000" dirty="0"/>
              <a:t>, along with details of the service interface they relate to and the chapter of this book where I explain the use of each of them</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145</a:t>
            </a:fld>
            <a:endParaRPr lang="en-US"/>
          </a:p>
        </p:txBody>
      </p:sp>
    </p:spTree>
    <p:extLst>
      <p:ext uri="{BB962C8B-B14F-4D97-AF65-F5344CB8AC3E}">
        <p14:creationId xmlns:p14="http://schemas.microsoft.com/office/powerpoint/2010/main" val="24474499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9-8</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146</a:t>
            </a:fld>
            <a:endParaRPr lang="en-US"/>
          </a:p>
        </p:txBody>
      </p:sp>
      <p:pic>
        <p:nvPicPr>
          <p:cNvPr id="4" name="Picture 3"/>
          <p:cNvPicPr>
            <a:picLocks noChangeAspect="1"/>
          </p:cNvPicPr>
          <p:nvPr/>
        </p:nvPicPr>
        <p:blipFill>
          <a:blip r:embed="rId2"/>
          <a:stretch>
            <a:fillRect/>
          </a:stretch>
        </p:blipFill>
        <p:spPr>
          <a:xfrm>
            <a:off x="152400" y="1250590"/>
            <a:ext cx="7904229" cy="5225026"/>
          </a:xfrm>
          <a:prstGeom prst="rect">
            <a:avLst/>
          </a:prstGeom>
          <a:ln>
            <a:solidFill>
              <a:schemeClr val="accent1"/>
            </a:solidFill>
          </a:ln>
        </p:spPr>
      </p:pic>
    </p:spTree>
    <p:extLst>
      <p:ext uri="{BB962C8B-B14F-4D97-AF65-F5344CB8AC3E}">
        <p14:creationId xmlns:p14="http://schemas.microsoft.com/office/powerpoint/2010/main" val="325928945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9-9</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147</a:t>
            </a:fld>
            <a:endParaRPr lang="en-US"/>
          </a:p>
        </p:txBody>
      </p:sp>
      <p:pic>
        <p:nvPicPr>
          <p:cNvPr id="3" name="Picture 2"/>
          <p:cNvPicPr>
            <a:picLocks noChangeAspect="1"/>
          </p:cNvPicPr>
          <p:nvPr/>
        </p:nvPicPr>
        <p:blipFill>
          <a:blip r:embed="rId2"/>
          <a:stretch>
            <a:fillRect/>
          </a:stretch>
        </p:blipFill>
        <p:spPr>
          <a:xfrm>
            <a:off x="152400" y="1268362"/>
            <a:ext cx="10280264" cy="5195863"/>
          </a:xfrm>
          <a:prstGeom prst="rect">
            <a:avLst/>
          </a:prstGeom>
          <a:ln>
            <a:solidFill>
              <a:schemeClr val="accent1"/>
            </a:solidFill>
          </a:ln>
        </p:spPr>
      </p:pic>
    </p:spTree>
    <p:extLst>
      <p:ext uri="{BB962C8B-B14F-4D97-AF65-F5344CB8AC3E}">
        <p14:creationId xmlns:p14="http://schemas.microsoft.com/office/powerpoint/2010/main" val="8133456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9-9										   </a:t>
            </a:r>
            <a:r>
              <a:rPr lang="en-US" dirty="0" smtClean="0">
                <a:solidFill>
                  <a:srgbClr val="C00000"/>
                </a:solidFill>
              </a:rPr>
              <a:t>|</a:t>
            </a:r>
            <a:endParaRPr lang="en-US" dirty="0">
              <a:solidFill>
                <a:srgbClr val="C00000"/>
              </a:solidFill>
            </a:endParaRP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148</a:t>
            </a:fld>
            <a:endParaRPr lang="en-US"/>
          </a:p>
        </p:txBody>
      </p:sp>
      <p:pic>
        <p:nvPicPr>
          <p:cNvPr id="4" name="Picture 3"/>
          <p:cNvPicPr>
            <a:picLocks noChangeAspect="1"/>
          </p:cNvPicPr>
          <p:nvPr/>
        </p:nvPicPr>
        <p:blipFill>
          <a:blip r:embed="rId2"/>
          <a:stretch>
            <a:fillRect/>
          </a:stretch>
        </p:blipFill>
        <p:spPr>
          <a:xfrm>
            <a:off x="152400" y="1261145"/>
            <a:ext cx="10581460" cy="4891262"/>
          </a:xfrm>
          <a:prstGeom prst="rect">
            <a:avLst/>
          </a:prstGeom>
          <a:ln>
            <a:solidFill>
              <a:schemeClr val="accent1"/>
            </a:solidFill>
          </a:ln>
        </p:spPr>
      </p:pic>
    </p:spTree>
    <p:extLst>
      <p:ext uri="{BB962C8B-B14F-4D97-AF65-F5344CB8AC3E}">
        <p14:creationId xmlns:p14="http://schemas.microsoft.com/office/powerpoint/2010/main" val="3520886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Dispatchers &amp; Handlers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API has a well-defined </a:t>
            </a:r>
            <a:r>
              <a:rPr lang="en-US" sz="2000" dirty="0">
                <a:solidFill>
                  <a:srgbClr val="FF0000"/>
                </a:solidFill>
              </a:rPr>
              <a:t>model</a:t>
            </a:r>
            <a:r>
              <a:rPr lang="en-US" sz="2000" dirty="0"/>
              <a:t> for </a:t>
            </a:r>
            <a:r>
              <a:rPr lang="en-US" sz="2000" dirty="0">
                <a:solidFill>
                  <a:srgbClr val="0070C0"/>
                </a:solidFill>
              </a:rPr>
              <a:t>processing</a:t>
            </a:r>
            <a:r>
              <a:rPr lang="en-US" sz="2000" dirty="0"/>
              <a:t> </a:t>
            </a:r>
            <a:r>
              <a:rPr lang="en-US" sz="2000" dirty="0" smtClean="0">
                <a:solidFill>
                  <a:srgbClr val="FF0000"/>
                </a:solidFill>
              </a:rPr>
              <a:t>requests</a:t>
            </a:r>
            <a:r>
              <a:rPr lang="en-US" sz="2000" dirty="0" smtClean="0"/>
              <a:t>.</a:t>
            </a:r>
          </a:p>
          <a:p>
            <a:pPr marL="457200">
              <a:buFont typeface="Wingdings" panose="05000000000000000000" pitchFamily="2" charset="2"/>
              <a:buChar char="§"/>
            </a:pPr>
            <a:r>
              <a:rPr lang="en-US" sz="2000" dirty="0"/>
              <a:t>There are lots of opportunities for customizing or extending this process, including adding message handlers and changing the way that controllers are selected, instantiated, and executed (all of which I describe in Chapter 19</a:t>
            </a:r>
            <a:r>
              <a:rPr lang="en-US" sz="2000" dirty="0" smtClean="0"/>
              <a:t>).</a:t>
            </a:r>
          </a:p>
          <a:p>
            <a:pPr marL="457200">
              <a:buFont typeface="Wingdings" panose="05000000000000000000" pitchFamily="2" charset="2"/>
              <a:buChar char="§"/>
            </a:pPr>
            <a:r>
              <a:rPr lang="en-US" sz="2000" dirty="0" smtClean="0"/>
              <a:t>You </a:t>
            </a:r>
            <a:r>
              <a:rPr lang="en-US" sz="2000" dirty="0"/>
              <a:t>can also customize the way that errors are handled (Chapter 25) and inject additional logic into the dispatch process through the use of filters (Chapters 23 and 24</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149</a:t>
            </a:fld>
            <a:endParaRPr lang="en-US"/>
          </a:p>
        </p:txBody>
      </p:sp>
    </p:spTree>
    <p:extLst>
      <p:ext uri="{BB962C8B-B14F-4D97-AF65-F5344CB8AC3E}">
        <p14:creationId xmlns:p14="http://schemas.microsoft.com/office/powerpoint/2010/main" val="1565370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Where Can You Get the Example Code</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download all of the examples for all of the chapters in this book from </a:t>
            </a:r>
            <a:r>
              <a:rPr lang="en-US" sz="2000" dirty="0" smtClean="0">
                <a:hlinkClick r:id="rId2"/>
              </a:rPr>
              <a:t>www.apress.com</a:t>
            </a:r>
            <a:r>
              <a:rPr lang="en-US" sz="2000" dirty="0" smtClean="0"/>
              <a:t>.</a:t>
            </a:r>
          </a:p>
          <a:p>
            <a:pPr marL="461963">
              <a:buFont typeface="Wingdings" panose="05000000000000000000" pitchFamily="2" charset="2"/>
              <a:buChar char="§"/>
            </a:pPr>
            <a:r>
              <a:rPr lang="en-US" sz="2000" dirty="0" smtClean="0"/>
              <a:t>The </a:t>
            </a:r>
            <a:r>
              <a:rPr lang="en-US" sz="2000" dirty="0"/>
              <a:t>download is available without charge and includes all of the supporting resources that are required to re-create the examples without having to type them </a:t>
            </a:r>
            <a:r>
              <a:rPr lang="en-US" sz="2000" dirty="0" smtClean="0"/>
              <a:t>in.</a:t>
            </a:r>
          </a:p>
          <a:p>
            <a:pPr marL="461963">
              <a:buFont typeface="Wingdings" panose="05000000000000000000" pitchFamily="2" charset="2"/>
              <a:buChar char="§"/>
            </a:pPr>
            <a:r>
              <a:rPr lang="en-US" sz="2000" dirty="0" smtClean="0"/>
              <a:t>You </a:t>
            </a:r>
            <a:r>
              <a:rPr lang="en-US" sz="2000" dirty="0"/>
              <a:t>don’t have to download the code, but it is the easiest way of experimenting with the examples and cutting and pasting them into your own </a:t>
            </a:r>
            <a:r>
              <a:rPr lang="en-US" sz="2000" dirty="0" smtClean="0"/>
              <a:t>projects.</a:t>
            </a:r>
          </a:p>
          <a:p>
            <a:pPr marL="461963">
              <a:buFont typeface="Wingdings" panose="05000000000000000000" pitchFamily="2" charset="2"/>
              <a:buChar char="§"/>
            </a:pPr>
            <a:r>
              <a:rPr lang="en-US" sz="2000" dirty="0" smtClean="0"/>
              <a:t>If </a:t>
            </a:r>
            <a:r>
              <a:rPr lang="en-US" sz="2000" dirty="0"/>
              <a:t>you do want to re-create the examples from scratch, then you will find that every chapter contains detailed listings of all the files I create and </a:t>
            </a:r>
            <a:r>
              <a:rPr lang="en-US" sz="2000" dirty="0" smtClean="0"/>
              <a:t>modify.</a:t>
            </a:r>
          </a:p>
          <a:p>
            <a:pPr marL="461963">
              <a:buFont typeface="Wingdings" panose="05000000000000000000" pitchFamily="2" charset="2"/>
              <a:buChar char="§"/>
            </a:pPr>
            <a:r>
              <a:rPr lang="en-US" sz="2000" dirty="0" smtClean="0"/>
              <a:t>I </a:t>
            </a:r>
            <a:r>
              <a:rPr lang="en-US" sz="2000" dirty="0"/>
              <a:t>never refer you to an external file or hand-wave about leaving the rest of the example as an exercise; every detail you need to re-create every example is contained within this book</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a:t>
            </a:fld>
            <a:endParaRPr lang="en-US"/>
          </a:p>
        </p:txBody>
      </p:sp>
    </p:spTree>
    <p:extLst>
      <p:ext uri="{BB962C8B-B14F-4D97-AF65-F5344CB8AC3E}">
        <p14:creationId xmlns:p14="http://schemas.microsoft.com/office/powerpoint/2010/main" val="4106936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Creating &amp; Configuring Web API Application</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150</a:t>
            </a:fld>
            <a:endParaRPr lang="en-US"/>
          </a:p>
        </p:txBody>
      </p:sp>
      <p:sp>
        <p:nvSpPr>
          <p:cNvPr id="8" name="Text Placeholder 7"/>
          <p:cNvSpPr>
            <a:spLocks noGrp="1"/>
          </p:cNvSpPr>
          <p:nvPr>
            <p:ph type="body" sz="quarter" idx="16"/>
          </p:nvPr>
        </p:nvSpPr>
        <p:spPr/>
        <p:txBody>
          <a:bodyPr/>
          <a:lstStyle/>
          <a:p>
            <a:r>
              <a:rPr lang="en-US" dirty="0" smtClean="0"/>
              <a:t>10</a:t>
            </a:r>
            <a:endParaRPr lang="en-US" dirty="0"/>
          </a:p>
        </p:txBody>
      </p:sp>
      <p:pic>
        <p:nvPicPr>
          <p:cNvPr id="3" name="Picture 2"/>
          <p:cNvPicPr>
            <a:picLocks noChangeAspect="1"/>
          </p:cNvPicPr>
          <p:nvPr/>
        </p:nvPicPr>
        <p:blipFill>
          <a:blip r:embed="rId2"/>
          <a:stretch>
            <a:fillRect/>
          </a:stretch>
        </p:blipFill>
        <p:spPr>
          <a:xfrm>
            <a:off x="7477125" y="4993271"/>
            <a:ext cx="4381500" cy="1514475"/>
          </a:xfrm>
          <a:prstGeom prst="rect">
            <a:avLst/>
          </a:prstGeom>
          <a:ln>
            <a:solidFill>
              <a:schemeClr val="accent1"/>
            </a:solidFill>
          </a:ln>
        </p:spPr>
      </p:pic>
    </p:spTree>
    <p:extLst>
      <p:ext uri="{BB962C8B-B14F-4D97-AF65-F5344CB8AC3E}">
        <p14:creationId xmlns:p14="http://schemas.microsoft.com/office/powerpoint/2010/main" val="181256977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Action Method Results</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151</a:t>
            </a:fld>
            <a:endParaRPr lang="en-US"/>
          </a:p>
        </p:txBody>
      </p:sp>
      <p:sp>
        <p:nvSpPr>
          <p:cNvPr id="8" name="Text Placeholder 7"/>
          <p:cNvSpPr>
            <a:spLocks noGrp="1"/>
          </p:cNvSpPr>
          <p:nvPr>
            <p:ph type="body" sz="quarter" idx="16"/>
          </p:nvPr>
        </p:nvSpPr>
        <p:spPr/>
        <p:txBody>
          <a:bodyPr/>
          <a:lstStyle/>
          <a:p>
            <a:r>
              <a:rPr lang="en-US" dirty="0" smtClean="0"/>
              <a:t>11</a:t>
            </a:r>
            <a:endParaRPr lang="en-US" dirty="0"/>
          </a:p>
        </p:txBody>
      </p:sp>
      <p:pic>
        <p:nvPicPr>
          <p:cNvPr id="3" name="Picture 2"/>
          <p:cNvPicPr>
            <a:picLocks noChangeAspect="1"/>
          </p:cNvPicPr>
          <p:nvPr/>
        </p:nvPicPr>
        <p:blipFill>
          <a:blip r:embed="rId2"/>
          <a:stretch>
            <a:fillRect/>
          </a:stretch>
        </p:blipFill>
        <p:spPr>
          <a:xfrm>
            <a:off x="8715375" y="4412246"/>
            <a:ext cx="3143250" cy="2095500"/>
          </a:xfrm>
          <a:prstGeom prst="rect">
            <a:avLst/>
          </a:prstGeom>
          <a:ln>
            <a:solidFill>
              <a:schemeClr val="accent1"/>
            </a:solidFill>
          </a:ln>
        </p:spPr>
      </p:pic>
    </p:spTree>
    <p:extLst>
      <p:ext uri="{BB962C8B-B14F-4D97-AF65-F5344CB8AC3E}">
        <p14:creationId xmlns:p14="http://schemas.microsoft.com/office/powerpoint/2010/main" val="35868532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Creating Media Type Formatters</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152</a:t>
            </a:fld>
            <a:endParaRPr lang="en-US"/>
          </a:p>
        </p:txBody>
      </p:sp>
      <p:sp>
        <p:nvSpPr>
          <p:cNvPr id="10" name="Text Placeholder 9"/>
          <p:cNvSpPr>
            <a:spLocks noGrp="1"/>
          </p:cNvSpPr>
          <p:nvPr>
            <p:ph type="body" sz="quarter" idx="16"/>
          </p:nvPr>
        </p:nvSpPr>
        <p:spPr/>
        <p:txBody>
          <a:bodyPr/>
          <a:lstStyle/>
          <a:p>
            <a:r>
              <a:rPr lang="en-US" dirty="0" smtClean="0"/>
              <a:t>12</a:t>
            </a:r>
            <a:endParaRPr lang="en-US" dirty="0"/>
          </a:p>
        </p:txBody>
      </p:sp>
      <p:pic>
        <p:nvPicPr>
          <p:cNvPr id="3" name="Picture 2"/>
          <p:cNvPicPr>
            <a:picLocks noChangeAspect="1"/>
          </p:cNvPicPr>
          <p:nvPr/>
        </p:nvPicPr>
        <p:blipFill>
          <a:blip r:embed="rId2"/>
          <a:stretch>
            <a:fillRect/>
          </a:stretch>
        </p:blipFill>
        <p:spPr>
          <a:xfrm>
            <a:off x="8324850" y="4717046"/>
            <a:ext cx="3533775" cy="1790700"/>
          </a:xfrm>
          <a:prstGeom prst="rect">
            <a:avLst/>
          </a:prstGeom>
          <a:ln>
            <a:solidFill>
              <a:schemeClr val="accent1"/>
            </a:solidFill>
          </a:ln>
        </p:spPr>
      </p:pic>
    </p:spTree>
    <p:extLst>
      <p:ext uri="{BB962C8B-B14F-4D97-AF65-F5344CB8AC3E}">
        <p14:creationId xmlns:p14="http://schemas.microsoft.com/office/powerpoint/2010/main" val="45565006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Using Built-in Media Type Formatters</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153</a:t>
            </a:fld>
            <a:endParaRPr lang="en-US"/>
          </a:p>
        </p:txBody>
      </p:sp>
      <p:sp>
        <p:nvSpPr>
          <p:cNvPr id="10" name="Text Placeholder 9"/>
          <p:cNvSpPr>
            <a:spLocks noGrp="1"/>
          </p:cNvSpPr>
          <p:nvPr>
            <p:ph type="body" sz="quarter" idx="16"/>
          </p:nvPr>
        </p:nvSpPr>
        <p:spPr/>
        <p:txBody>
          <a:bodyPr/>
          <a:lstStyle/>
          <a:p>
            <a:r>
              <a:rPr lang="en-US" dirty="0" smtClean="0"/>
              <a:t>13</a:t>
            </a:r>
            <a:endParaRPr lang="en-US" dirty="0"/>
          </a:p>
        </p:txBody>
      </p:sp>
      <p:pic>
        <p:nvPicPr>
          <p:cNvPr id="3" name="Picture 2"/>
          <p:cNvPicPr>
            <a:picLocks noChangeAspect="1"/>
          </p:cNvPicPr>
          <p:nvPr/>
        </p:nvPicPr>
        <p:blipFill>
          <a:blip r:embed="rId2"/>
          <a:stretch>
            <a:fillRect/>
          </a:stretch>
        </p:blipFill>
        <p:spPr>
          <a:xfrm>
            <a:off x="8067675" y="5012321"/>
            <a:ext cx="3790950" cy="1495425"/>
          </a:xfrm>
          <a:prstGeom prst="rect">
            <a:avLst/>
          </a:prstGeom>
          <a:ln>
            <a:solidFill>
              <a:schemeClr val="accent1"/>
            </a:solidFill>
          </a:ln>
        </p:spPr>
      </p:pic>
    </p:spTree>
    <p:extLst>
      <p:ext uri="{BB962C8B-B14F-4D97-AF65-F5344CB8AC3E}">
        <p14:creationId xmlns:p14="http://schemas.microsoft.com/office/powerpoint/2010/main" val="129288220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Understanding Parameter &amp; Model Binding</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154</a:t>
            </a:fld>
            <a:endParaRPr lang="en-US"/>
          </a:p>
        </p:txBody>
      </p:sp>
      <p:sp>
        <p:nvSpPr>
          <p:cNvPr id="10" name="Text Placeholder 9"/>
          <p:cNvSpPr>
            <a:spLocks noGrp="1"/>
          </p:cNvSpPr>
          <p:nvPr>
            <p:ph type="body" sz="quarter" idx="16"/>
          </p:nvPr>
        </p:nvSpPr>
        <p:spPr/>
        <p:txBody>
          <a:bodyPr/>
          <a:lstStyle/>
          <a:p>
            <a:r>
              <a:rPr lang="en-US" dirty="0" smtClean="0"/>
              <a:t>14</a:t>
            </a:r>
            <a:endParaRPr lang="en-US" dirty="0"/>
          </a:p>
        </p:txBody>
      </p:sp>
      <p:pic>
        <p:nvPicPr>
          <p:cNvPr id="3" name="Picture 2"/>
          <p:cNvPicPr>
            <a:picLocks noChangeAspect="1"/>
          </p:cNvPicPr>
          <p:nvPr/>
        </p:nvPicPr>
        <p:blipFill>
          <a:blip r:embed="rId2"/>
          <a:stretch>
            <a:fillRect/>
          </a:stretch>
        </p:blipFill>
        <p:spPr>
          <a:xfrm>
            <a:off x="7600950" y="4974221"/>
            <a:ext cx="4257675" cy="1533525"/>
          </a:xfrm>
          <a:prstGeom prst="rect">
            <a:avLst/>
          </a:prstGeom>
          <a:ln>
            <a:solidFill>
              <a:schemeClr val="accent1"/>
            </a:solidFill>
          </a:ln>
        </p:spPr>
      </p:pic>
    </p:spTree>
    <p:extLst>
      <p:ext uri="{BB962C8B-B14F-4D97-AF65-F5344CB8AC3E}">
        <p14:creationId xmlns:p14="http://schemas.microsoft.com/office/powerpoint/2010/main" val="270052330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Binding Simple Data Types</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155</a:t>
            </a:fld>
            <a:endParaRPr lang="en-US"/>
          </a:p>
        </p:txBody>
      </p:sp>
      <p:sp>
        <p:nvSpPr>
          <p:cNvPr id="10" name="Text Placeholder 9"/>
          <p:cNvSpPr>
            <a:spLocks noGrp="1"/>
          </p:cNvSpPr>
          <p:nvPr>
            <p:ph type="body" sz="quarter" idx="16"/>
          </p:nvPr>
        </p:nvSpPr>
        <p:spPr/>
        <p:txBody>
          <a:bodyPr/>
          <a:lstStyle/>
          <a:p>
            <a:r>
              <a:rPr lang="en-US" dirty="0" smtClean="0"/>
              <a:t>15</a:t>
            </a:r>
            <a:endParaRPr lang="en-US" dirty="0"/>
          </a:p>
        </p:txBody>
      </p:sp>
      <p:pic>
        <p:nvPicPr>
          <p:cNvPr id="3" name="Picture 2"/>
          <p:cNvPicPr>
            <a:picLocks noChangeAspect="1"/>
          </p:cNvPicPr>
          <p:nvPr/>
        </p:nvPicPr>
        <p:blipFill>
          <a:blip r:embed="rId2"/>
          <a:stretch>
            <a:fillRect/>
          </a:stretch>
        </p:blipFill>
        <p:spPr>
          <a:xfrm>
            <a:off x="7467600" y="4955171"/>
            <a:ext cx="4391025" cy="1552575"/>
          </a:xfrm>
          <a:prstGeom prst="rect">
            <a:avLst/>
          </a:prstGeom>
          <a:ln>
            <a:solidFill>
              <a:schemeClr val="accent1"/>
            </a:solidFill>
          </a:ln>
        </p:spPr>
      </p:pic>
    </p:spTree>
    <p:extLst>
      <p:ext uri="{BB962C8B-B14F-4D97-AF65-F5344CB8AC3E}">
        <p14:creationId xmlns:p14="http://schemas.microsoft.com/office/powerpoint/2010/main" val="5197522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Binding Complex Data Types Part I</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156</a:t>
            </a:fld>
            <a:endParaRPr lang="en-US"/>
          </a:p>
        </p:txBody>
      </p:sp>
      <p:sp>
        <p:nvSpPr>
          <p:cNvPr id="10" name="Text Placeholder 9"/>
          <p:cNvSpPr>
            <a:spLocks noGrp="1"/>
          </p:cNvSpPr>
          <p:nvPr>
            <p:ph type="body" sz="quarter" idx="16"/>
          </p:nvPr>
        </p:nvSpPr>
        <p:spPr/>
        <p:txBody>
          <a:bodyPr/>
          <a:lstStyle/>
          <a:p>
            <a:endParaRPr lang="en-US"/>
          </a:p>
        </p:txBody>
      </p:sp>
      <p:pic>
        <p:nvPicPr>
          <p:cNvPr id="3" name="Picture 2"/>
          <p:cNvPicPr>
            <a:picLocks noChangeAspect="1"/>
          </p:cNvPicPr>
          <p:nvPr/>
        </p:nvPicPr>
        <p:blipFill>
          <a:blip r:embed="rId2"/>
          <a:stretch>
            <a:fillRect/>
          </a:stretch>
        </p:blipFill>
        <p:spPr>
          <a:xfrm>
            <a:off x="8353425" y="4983746"/>
            <a:ext cx="3505200" cy="1524000"/>
          </a:xfrm>
          <a:prstGeom prst="rect">
            <a:avLst/>
          </a:prstGeom>
          <a:ln>
            <a:solidFill>
              <a:schemeClr val="accent1"/>
            </a:solidFill>
          </a:ln>
        </p:spPr>
      </p:pic>
    </p:spTree>
    <p:extLst>
      <p:ext uri="{BB962C8B-B14F-4D97-AF65-F5344CB8AC3E}">
        <p14:creationId xmlns:p14="http://schemas.microsoft.com/office/powerpoint/2010/main" val="402223995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Binding Complex Data Types Part II</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157</a:t>
            </a:fld>
            <a:endParaRPr lang="en-US"/>
          </a:p>
        </p:txBody>
      </p:sp>
      <p:sp>
        <p:nvSpPr>
          <p:cNvPr id="10" name="Text Placeholder 9"/>
          <p:cNvSpPr>
            <a:spLocks noGrp="1"/>
          </p:cNvSpPr>
          <p:nvPr>
            <p:ph type="body" sz="quarter" idx="16"/>
          </p:nvPr>
        </p:nvSpPr>
        <p:spPr/>
        <p:txBody>
          <a:bodyPr/>
          <a:lstStyle/>
          <a:p>
            <a:r>
              <a:rPr lang="en-US" dirty="0" smtClean="0"/>
              <a:t>17</a:t>
            </a:r>
            <a:endParaRPr lang="en-US" dirty="0"/>
          </a:p>
        </p:txBody>
      </p:sp>
      <p:pic>
        <p:nvPicPr>
          <p:cNvPr id="3" name="Picture 2"/>
          <p:cNvPicPr>
            <a:picLocks noChangeAspect="1"/>
          </p:cNvPicPr>
          <p:nvPr/>
        </p:nvPicPr>
        <p:blipFill>
          <a:blip r:embed="rId2"/>
          <a:stretch>
            <a:fillRect/>
          </a:stretch>
        </p:blipFill>
        <p:spPr>
          <a:xfrm>
            <a:off x="8239125" y="5021846"/>
            <a:ext cx="3619500" cy="1485900"/>
          </a:xfrm>
          <a:prstGeom prst="rect">
            <a:avLst/>
          </a:prstGeom>
          <a:ln>
            <a:solidFill>
              <a:schemeClr val="accent1"/>
            </a:solidFill>
          </a:ln>
        </p:spPr>
      </p:pic>
    </p:spTree>
    <p:extLst>
      <p:ext uri="{BB962C8B-B14F-4D97-AF65-F5344CB8AC3E}">
        <p14:creationId xmlns:p14="http://schemas.microsoft.com/office/powerpoint/2010/main" val="16112516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Model Validation</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158</a:t>
            </a:fld>
            <a:endParaRPr lang="en-US"/>
          </a:p>
        </p:txBody>
      </p:sp>
      <p:sp>
        <p:nvSpPr>
          <p:cNvPr id="10" name="Text Placeholder 9"/>
          <p:cNvSpPr>
            <a:spLocks noGrp="1"/>
          </p:cNvSpPr>
          <p:nvPr>
            <p:ph type="body" sz="quarter" idx="16"/>
          </p:nvPr>
        </p:nvSpPr>
        <p:spPr/>
        <p:txBody>
          <a:bodyPr/>
          <a:lstStyle/>
          <a:p>
            <a:r>
              <a:rPr lang="en-US" dirty="0" smtClean="0"/>
              <a:t>18</a:t>
            </a:r>
            <a:endParaRPr lang="en-US" dirty="0"/>
          </a:p>
        </p:txBody>
      </p:sp>
      <p:pic>
        <p:nvPicPr>
          <p:cNvPr id="3" name="Picture 2"/>
          <p:cNvPicPr>
            <a:picLocks noChangeAspect="1"/>
          </p:cNvPicPr>
          <p:nvPr/>
        </p:nvPicPr>
        <p:blipFill>
          <a:blip r:embed="rId2"/>
          <a:stretch>
            <a:fillRect/>
          </a:stretch>
        </p:blipFill>
        <p:spPr>
          <a:xfrm>
            <a:off x="7934325" y="4097921"/>
            <a:ext cx="3924300" cy="2409825"/>
          </a:xfrm>
          <a:prstGeom prst="rect">
            <a:avLst/>
          </a:prstGeom>
          <a:ln>
            <a:solidFill>
              <a:schemeClr val="accent1"/>
            </a:solidFill>
          </a:ln>
        </p:spPr>
      </p:pic>
    </p:spTree>
    <p:extLst>
      <p:ext uri="{BB962C8B-B14F-4D97-AF65-F5344CB8AC3E}">
        <p14:creationId xmlns:p14="http://schemas.microsoft.com/office/powerpoint/2010/main" val="258931105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Dispatching Requests</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159</a:t>
            </a:fld>
            <a:endParaRPr lang="en-US"/>
          </a:p>
        </p:txBody>
      </p:sp>
      <p:sp>
        <p:nvSpPr>
          <p:cNvPr id="10" name="Text Placeholder 9"/>
          <p:cNvSpPr>
            <a:spLocks noGrp="1"/>
          </p:cNvSpPr>
          <p:nvPr>
            <p:ph type="body" sz="quarter" idx="16"/>
          </p:nvPr>
        </p:nvSpPr>
        <p:spPr/>
        <p:txBody>
          <a:bodyPr/>
          <a:lstStyle/>
          <a:p>
            <a:r>
              <a:rPr lang="en-US" dirty="0" smtClean="0"/>
              <a:t>19</a:t>
            </a:r>
            <a:endParaRPr lang="en-US" dirty="0"/>
          </a:p>
        </p:txBody>
      </p:sp>
      <p:pic>
        <p:nvPicPr>
          <p:cNvPr id="3" name="Picture 2"/>
          <p:cNvPicPr>
            <a:picLocks noChangeAspect="1"/>
          </p:cNvPicPr>
          <p:nvPr/>
        </p:nvPicPr>
        <p:blipFill>
          <a:blip r:embed="rId2"/>
          <a:stretch>
            <a:fillRect/>
          </a:stretch>
        </p:blipFill>
        <p:spPr>
          <a:xfrm>
            <a:off x="8782050" y="5298071"/>
            <a:ext cx="3076575" cy="1209675"/>
          </a:xfrm>
          <a:prstGeom prst="rect">
            <a:avLst/>
          </a:prstGeom>
          <a:ln>
            <a:solidFill>
              <a:schemeClr val="accent1"/>
            </a:solidFill>
          </a:ln>
        </p:spPr>
      </p:pic>
    </p:spTree>
    <p:extLst>
      <p:ext uri="{BB962C8B-B14F-4D97-AF65-F5344CB8AC3E}">
        <p14:creationId xmlns:p14="http://schemas.microsoft.com/office/powerpoint/2010/main" val="2341692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How Do You Set Up a Development Environment</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most important software you need for this book is </a:t>
            </a:r>
            <a:r>
              <a:rPr lang="en-US" sz="2000" dirty="0">
                <a:solidFill>
                  <a:srgbClr val="FF0000"/>
                </a:solidFill>
              </a:rPr>
              <a:t>Visual Studio 2013</a:t>
            </a:r>
            <a:r>
              <a:rPr lang="en-US" sz="2000" dirty="0"/>
              <a:t>, which contains everything you need to get started, </a:t>
            </a:r>
            <a:r>
              <a:rPr lang="en-US" sz="2000" dirty="0" smtClean="0"/>
              <a:t>including</a:t>
            </a:r>
          </a:p>
          <a:p>
            <a:pPr lvl="1"/>
            <a:r>
              <a:rPr lang="en-US" dirty="0" smtClean="0"/>
              <a:t>a </a:t>
            </a:r>
            <a:r>
              <a:rPr lang="en-US" dirty="0"/>
              <a:t>built-in application server for running and debugging Web API </a:t>
            </a:r>
            <a:r>
              <a:rPr lang="en-US" dirty="0" smtClean="0"/>
              <a:t>applications</a:t>
            </a:r>
          </a:p>
          <a:p>
            <a:pPr lvl="1"/>
            <a:r>
              <a:rPr lang="en-US" dirty="0" smtClean="0"/>
              <a:t>an </a:t>
            </a:r>
            <a:r>
              <a:rPr lang="en-US" dirty="0"/>
              <a:t>administration-free edition of SQL Server for developing database-driven </a:t>
            </a:r>
            <a:r>
              <a:rPr lang="en-US" dirty="0" smtClean="0"/>
              <a:t>applications</a:t>
            </a:r>
          </a:p>
          <a:p>
            <a:pPr lvl="1"/>
            <a:r>
              <a:rPr lang="en-US" dirty="0" smtClean="0"/>
              <a:t>a </a:t>
            </a:r>
            <a:r>
              <a:rPr lang="en-US" dirty="0"/>
              <a:t>code editor compiler and </a:t>
            </a:r>
            <a:r>
              <a:rPr lang="en-US" dirty="0" smtClean="0"/>
              <a:t>debugger</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16</a:t>
            </a:fld>
            <a:endParaRPr lang="en-US"/>
          </a:p>
        </p:txBody>
      </p:sp>
    </p:spTree>
    <p:extLst>
      <p:ext uri="{BB962C8B-B14F-4D97-AF65-F5344CB8AC3E}">
        <p14:creationId xmlns:p14="http://schemas.microsoft.com/office/powerpoint/2010/main" val="452006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URL Routing: Part I</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160</a:t>
            </a:fld>
            <a:endParaRPr lang="en-US"/>
          </a:p>
        </p:txBody>
      </p:sp>
      <p:sp>
        <p:nvSpPr>
          <p:cNvPr id="10" name="Text Placeholder 9"/>
          <p:cNvSpPr>
            <a:spLocks noGrp="1"/>
          </p:cNvSpPr>
          <p:nvPr>
            <p:ph type="body" sz="quarter" idx="16"/>
          </p:nvPr>
        </p:nvSpPr>
        <p:spPr/>
        <p:txBody>
          <a:bodyPr/>
          <a:lstStyle/>
          <a:p>
            <a:r>
              <a:rPr lang="en-US" dirty="0" smtClean="0"/>
              <a:t>20</a:t>
            </a:r>
            <a:endParaRPr lang="en-US" dirty="0"/>
          </a:p>
        </p:txBody>
      </p:sp>
      <p:pic>
        <p:nvPicPr>
          <p:cNvPr id="3" name="Picture 2"/>
          <p:cNvPicPr>
            <a:picLocks noChangeAspect="1"/>
          </p:cNvPicPr>
          <p:nvPr/>
        </p:nvPicPr>
        <p:blipFill>
          <a:blip r:embed="rId2"/>
          <a:stretch>
            <a:fillRect/>
          </a:stretch>
        </p:blipFill>
        <p:spPr>
          <a:xfrm>
            <a:off x="8477250" y="5021846"/>
            <a:ext cx="3381375" cy="1485900"/>
          </a:xfrm>
          <a:prstGeom prst="rect">
            <a:avLst/>
          </a:prstGeom>
          <a:ln>
            <a:solidFill>
              <a:schemeClr val="accent1"/>
            </a:solidFill>
          </a:ln>
        </p:spPr>
      </p:pic>
    </p:spTree>
    <p:extLst>
      <p:ext uri="{BB962C8B-B14F-4D97-AF65-F5344CB8AC3E}">
        <p14:creationId xmlns:p14="http://schemas.microsoft.com/office/powerpoint/2010/main" val="184445090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URL Routing: Part II</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161</a:t>
            </a:fld>
            <a:endParaRPr lang="en-US"/>
          </a:p>
        </p:txBody>
      </p:sp>
      <p:sp>
        <p:nvSpPr>
          <p:cNvPr id="10" name="Text Placeholder 9"/>
          <p:cNvSpPr>
            <a:spLocks noGrp="1"/>
          </p:cNvSpPr>
          <p:nvPr>
            <p:ph type="body" sz="quarter" idx="16"/>
          </p:nvPr>
        </p:nvSpPr>
        <p:spPr/>
        <p:txBody>
          <a:bodyPr/>
          <a:lstStyle/>
          <a:p>
            <a:r>
              <a:rPr lang="en-US" dirty="0" smtClean="0"/>
              <a:t>21</a:t>
            </a:r>
            <a:endParaRPr lang="en-US" dirty="0"/>
          </a:p>
        </p:txBody>
      </p:sp>
      <p:pic>
        <p:nvPicPr>
          <p:cNvPr id="3" name="Picture 2"/>
          <p:cNvPicPr>
            <a:picLocks noChangeAspect="1"/>
          </p:cNvPicPr>
          <p:nvPr/>
        </p:nvPicPr>
        <p:blipFill>
          <a:blip r:embed="rId2"/>
          <a:stretch>
            <a:fillRect/>
          </a:stretch>
        </p:blipFill>
        <p:spPr>
          <a:xfrm>
            <a:off x="9048750" y="5364746"/>
            <a:ext cx="2809875" cy="1143000"/>
          </a:xfrm>
          <a:prstGeom prst="rect">
            <a:avLst/>
          </a:prstGeom>
          <a:ln>
            <a:solidFill>
              <a:schemeClr val="accent1"/>
            </a:solidFill>
          </a:ln>
        </p:spPr>
      </p:pic>
    </p:spTree>
    <p:extLst>
      <p:ext uri="{BB962C8B-B14F-4D97-AF65-F5344CB8AC3E}">
        <p14:creationId xmlns:p14="http://schemas.microsoft.com/office/powerpoint/2010/main" val="16221680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Controllers &amp; Actions</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162</a:t>
            </a:fld>
            <a:endParaRPr lang="en-US"/>
          </a:p>
        </p:txBody>
      </p:sp>
      <p:sp>
        <p:nvSpPr>
          <p:cNvPr id="10" name="Text Placeholder 9"/>
          <p:cNvSpPr>
            <a:spLocks noGrp="1"/>
          </p:cNvSpPr>
          <p:nvPr>
            <p:ph type="body" sz="quarter" idx="16"/>
          </p:nvPr>
        </p:nvSpPr>
        <p:spPr/>
        <p:txBody>
          <a:bodyPr/>
          <a:lstStyle/>
          <a:p>
            <a:r>
              <a:rPr lang="en-US" dirty="0" smtClean="0"/>
              <a:t>22</a:t>
            </a:r>
            <a:endParaRPr lang="en-US" dirty="0"/>
          </a:p>
        </p:txBody>
      </p:sp>
      <p:pic>
        <p:nvPicPr>
          <p:cNvPr id="3" name="Picture 2"/>
          <p:cNvPicPr>
            <a:picLocks noChangeAspect="1"/>
          </p:cNvPicPr>
          <p:nvPr/>
        </p:nvPicPr>
        <p:blipFill>
          <a:blip r:embed="rId2"/>
          <a:stretch>
            <a:fillRect/>
          </a:stretch>
        </p:blipFill>
        <p:spPr>
          <a:xfrm>
            <a:off x="8001000" y="4993271"/>
            <a:ext cx="3857625" cy="1514475"/>
          </a:xfrm>
          <a:prstGeom prst="rect">
            <a:avLst/>
          </a:prstGeom>
          <a:ln>
            <a:solidFill>
              <a:schemeClr val="accent1"/>
            </a:solidFill>
          </a:ln>
        </p:spPr>
      </p:pic>
    </p:spTree>
    <p:extLst>
      <p:ext uri="{BB962C8B-B14F-4D97-AF65-F5344CB8AC3E}">
        <p14:creationId xmlns:p14="http://schemas.microsoft.com/office/powerpoint/2010/main" val="69645426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Filters part I</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163</a:t>
            </a:fld>
            <a:endParaRPr lang="en-US"/>
          </a:p>
        </p:txBody>
      </p:sp>
      <p:sp>
        <p:nvSpPr>
          <p:cNvPr id="10" name="Text Placeholder 9"/>
          <p:cNvSpPr>
            <a:spLocks noGrp="1"/>
          </p:cNvSpPr>
          <p:nvPr>
            <p:ph type="body" sz="quarter" idx="16"/>
          </p:nvPr>
        </p:nvSpPr>
        <p:spPr/>
        <p:txBody>
          <a:bodyPr/>
          <a:lstStyle/>
          <a:p>
            <a:r>
              <a:rPr lang="en-US" dirty="0" smtClean="0"/>
              <a:t>23</a:t>
            </a:r>
            <a:endParaRPr lang="en-US" dirty="0"/>
          </a:p>
        </p:txBody>
      </p:sp>
      <p:pic>
        <p:nvPicPr>
          <p:cNvPr id="3" name="Picture 2"/>
          <p:cNvPicPr>
            <a:picLocks noChangeAspect="1"/>
          </p:cNvPicPr>
          <p:nvPr/>
        </p:nvPicPr>
        <p:blipFill>
          <a:blip r:embed="rId2"/>
          <a:stretch>
            <a:fillRect/>
          </a:stretch>
        </p:blipFill>
        <p:spPr>
          <a:xfrm>
            <a:off x="8982075" y="4688471"/>
            <a:ext cx="2876550" cy="1819275"/>
          </a:xfrm>
          <a:prstGeom prst="rect">
            <a:avLst/>
          </a:prstGeom>
          <a:ln>
            <a:solidFill>
              <a:schemeClr val="accent1"/>
            </a:solidFill>
          </a:ln>
        </p:spPr>
      </p:pic>
    </p:spTree>
    <p:extLst>
      <p:ext uri="{BB962C8B-B14F-4D97-AF65-F5344CB8AC3E}">
        <p14:creationId xmlns:p14="http://schemas.microsoft.com/office/powerpoint/2010/main" val="279151944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Filters part </a:t>
            </a:r>
            <a:r>
              <a:rPr lang="en-US" dirty="0" smtClean="0"/>
              <a:t>II</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164</a:t>
            </a:fld>
            <a:endParaRPr lang="en-US"/>
          </a:p>
        </p:txBody>
      </p:sp>
      <p:sp>
        <p:nvSpPr>
          <p:cNvPr id="10" name="Text Placeholder 9"/>
          <p:cNvSpPr>
            <a:spLocks noGrp="1"/>
          </p:cNvSpPr>
          <p:nvPr>
            <p:ph type="body" sz="quarter" idx="16"/>
          </p:nvPr>
        </p:nvSpPr>
        <p:spPr/>
        <p:txBody>
          <a:bodyPr/>
          <a:lstStyle/>
          <a:p>
            <a:r>
              <a:rPr lang="en-US" dirty="0" smtClean="0"/>
              <a:t>24</a:t>
            </a:r>
            <a:endParaRPr lang="en-US" dirty="0"/>
          </a:p>
        </p:txBody>
      </p:sp>
      <p:pic>
        <p:nvPicPr>
          <p:cNvPr id="3" name="Picture 2"/>
          <p:cNvPicPr>
            <a:picLocks noChangeAspect="1"/>
          </p:cNvPicPr>
          <p:nvPr/>
        </p:nvPicPr>
        <p:blipFill>
          <a:blip r:embed="rId2"/>
          <a:stretch>
            <a:fillRect/>
          </a:stretch>
        </p:blipFill>
        <p:spPr>
          <a:xfrm>
            <a:off x="8620125" y="4726571"/>
            <a:ext cx="3238500" cy="1781175"/>
          </a:xfrm>
          <a:prstGeom prst="rect">
            <a:avLst/>
          </a:prstGeom>
          <a:ln>
            <a:solidFill>
              <a:schemeClr val="accent1"/>
            </a:solidFill>
          </a:ln>
        </p:spPr>
      </p:pic>
    </p:spTree>
    <p:extLst>
      <p:ext uri="{BB962C8B-B14F-4D97-AF65-F5344CB8AC3E}">
        <p14:creationId xmlns:p14="http://schemas.microsoft.com/office/powerpoint/2010/main" val="284634434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Error Handling</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165</a:t>
            </a:fld>
            <a:endParaRPr lang="en-US"/>
          </a:p>
        </p:txBody>
      </p:sp>
      <p:sp>
        <p:nvSpPr>
          <p:cNvPr id="10" name="Text Placeholder 9"/>
          <p:cNvSpPr>
            <a:spLocks noGrp="1"/>
          </p:cNvSpPr>
          <p:nvPr>
            <p:ph type="body" sz="quarter" idx="16"/>
          </p:nvPr>
        </p:nvSpPr>
        <p:spPr/>
        <p:txBody>
          <a:bodyPr/>
          <a:lstStyle/>
          <a:p>
            <a:r>
              <a:rPr lang="en-US" dirty="0" smtClean="0"/>
              <a:t>25</a:t>
            </a:r>
            <a:endParaRPr lang="en-US" dirty="0"/>
          </a:p>
        </p:txBody>
      </p:sp>
      <p:pic>
        <p:nvPicPr>
          <p:cNvPr id="3" name="Picture 2"/>
          <p:cNvPicPr>
            <a:picLocks noChangeAspect="1"/>
          </p:cNvPicPr>
          <p:nvPr/>
        </p:nvPicPr>
        <p:blipFill>
          <a:blip r:embed="rId2"/>
          <a:stretch>
            <a:fillRect/>
          </a:stretch>
        </p:blipFill>
        <p:spPr>
          <a:xfrm>
            <a:off x="9115425" y="5002796"/>
            <a:ext cx="2743200" cy="1504950"/>
          </a:xfrm>
          <a:prstGeom prst="rect">
            <a:avLst/>
          </a:prstGeom>
          <a:ln>
            <a:solidFill>
              <a:schemeClr val="accent1"/>
            </a:solidFill>
          </a:ln>
        </p:spPr>
      </p:pic>
    </p:spTree>
    <p:extLst>
      <p:ext uri="{BB962C8B-B14F-4D97-AF65-F5344CB8AC3E}">
        <p14:creationId xmlns:p14="http://schemas.microsoft.com/office/powerpoint/2010/main" val="61826084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Using OWIN</a:t>
            </a: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166</a:t>
            </a:fld>
            <a:endParaRPr lang="en-US"/>
          </a:p>
        </p:txBody>
      </p:sp>
      <p:sp>
        <p:nvSpPr>
          <p:cNvPr id="10" name="Text Placeholder 9"/>
          <p:cNvSpPr>
            <a:spLocks noGrp="1"/>
          </p:cNvSpPr>
          <p:nvPr>
            <p:ph type="body" sz="quarter" idx="16"/>
          </p:nvPr>
        </p:nvSpPr>
        <p:spPr/>
        <p:txBody>
          <a:bodyPr/>
          <a:lstStyle/>
          <a:p>
            <a:r>
              <a:rPr lang="en-US" dirty="0" smtClean="0"/>
              <a:t>26</a:t>
            </a:r>
            <a:endParaRPr lang="en-US" dirty="0"/>
          </a:p>
        </p:txBody>
      </p:sp>
      <p:pic>
        <p:nvPicPr>
          <p:cNvPr id="3" name="Picture 2"/>
          <p:cNvPicPr>
            <a:picLocks noChangeAspect="1"/>
          </p:cNvPicPr>
          <p:nvPr/>
        </p:nvPicPr>
        <p:blipFill>
          <a:blip r:embed="rId2"/>
          <a:stretch>
            <a:fillRect/>
          </a:stretch>
        </p:blipFill>
        <p:spPr>
          <a:xfrm>
            <a:off x="8296275" y="5612396"/>
            <a:ext cx="3562350" cy="895350"/>
          </a:xfrm>
          <a:prstGeom prst="rect">
            <a:avLst/>
          </a:prstGeom>
          <a:ln>
            <a:solidFill>
              <a:schemeClr val="accent1"/>
            </a:solidFill>
          </a:ln>
        </p:spPr>
      </p:pic>
    </p:spTree>
    <p:extLst>
      <p:ext uri="{BB962C8B-B14F-4D97-AF65-F5344CB8AC3E}">
        <p14:creationId xmlns:p14="http://schemas.microsoft.com/office/powerpoint/2010/main" val="206382446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26 March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167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88288321"/>
              </p:ext>
            </p:extLst>
          </p:nvPr>
        </p:nvGraphicFramePr>
        <p:xfrm>
          <a:off x="1188133" y="2332802"/>
          <a:ext cx="3052983" cy="4079240"/>
        </p:xfrm>
        <a:graphic>
          <a:graphicData uri="http://schemas.openxmlformats.org/drawingml/2006/table">
            <a:tbl>
              <a:tblPr bandRow="1">
                <a:tableStyleId>{69012ECD-51FC-41F1-AA8D-1B2483CD663E}</a:tableStyleId>
              </a:tblPr>
              <a:tblGrid>
                <a:gridCol w="3052983">
                  <a:extLst>
                    <a:ext uri="{9D8B030D-6E8A-4147-A177-3AD203B41FA5}">
                      <a16:colId xmlns:a16="http://schemas.microsoft.com/office/drawing/2014/main" val="419922297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Gill Sans MT" panose="020B0502020104020203" pitchFamily="34" charset="0"/>
                          <a:ea typeface="+mn-ea"/>
                          <a:cs typeface="+mn-cs"/>
                        </a:rPr>
                        <a:t>ASP.NET Web API</a:t>
                      </a:r>
                      <a:r>
                        <a:rPr lang="en-US" sz="1800" b="0" i="0" kern="1200" baseline="0" dirty="0">
                          <a:solidFill>
                            <a:schemeClr val="tx1"/>
                          </a:solidFill>
                          <a:effectLst/>
                          <a:latin typeface="Gill Sans MT" panose="020B0502020104020203" pitchFamily="34" charset="0"/>
                          <a:ea typeface="+mn-ea"/>
                          <a:cs typeface="+mn-cs"/>
                        </a:rPr>
                        <a:t> </a:t>
                      </a:r>
                      <a:r>
                        <a:rPr lang="en-US" sz="1800" b="0" i="0" kern="1200" baseline="0" dirty="0" smtClean="0">
                          <a:solidFill>
                            <a:schemeClr val="tx1"/>
                          </a:solidFill>
                          <a:effectLst/>
                          <a:latin typeface="Gill Sans MT" panose="020B0502020104020203" pitchFamily="34" charset="0"/>
                          <a:ea typeface="+mn-ea"/>
                          <a:cs typeface="+mn-cs"/>
                        </a:rPr>
                        <a:t>Release</a:t>
                      </a:r>
                      <a:endParaRPr lang="en-US" sz="1800" b="0" i="0" kern="1200" dirty="0" smtClean="0">
                        <a:solidFill>
                          <a:schemeClr val="tx1"/>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18171619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Gill Sans MT" panose="020B0502020104020203" pitchFamily="34" charset="0"/>
                          <a:ea typeface="+mn-ea"/>
                          <a:cs typeface="+mn-cs"/>
                        </a:rPr>
                        <a:t>ASP.NET Web API</a:t>
                      </a:r>
                      <a:r>
                        <a:rPr lang="en-US" sz="1800" b="0" i="0" kern="1200" baseline="0" dirty="0" smtClean="0">
                          <a:solidFill>
                            <a:schemeClr val="tx1"/>
                          </a:solidFill>
                          <a:effectLst/>
                          <a:latin typeface="Gill Sans MT" panose="020B0502020104020203" pitchFamily="34" charset="0"/>
                          <a:ea typeface="+mn-ea"/>
                          <a:cs typeface="+mn-cs"/>
                        </a:rPr>
                        <a:t> History</a:t>
                      </a:r>
                      <a:endParaRPr lang="en-US" dirty="0">
                        <a:latin typeface="Gill Sans MT" panose="020B0502020104020203" pitchFamily="34" charset="0"/>
                      </a:endParaRPr>
                    </a:p>
                  </a:txBody>
                  <a:tcPr/>
                </a:tc>
                <a:extLst>
                  <a:ext uri="{0D108BD9-81ED-4DB2-BD59-A6C34878D82A}">
                    <a16:rowId xmlns:a16="http://schemas.microsoft.com/office/drawing/2014/main" val="3604795033"/>
                  </a:ext>
                </a:extLst>
              </a:tr>
              <a:tr h="370840">
                <a:tc>
                  <a:txBody>
                    <a:bodyPr/>
                    <a:lstStyle/>
                    <a:p>
                      <a:r>
                        <a:rPr lang="en-US" dirty="0" smtClean="0">
                          <a:latin typeface="Gill Sans MT" panose="020B0502020104020203" pitchFamily="34" charset="0"/>
                        </a:rPr>
                        <a:t>API</a:t>
                      </a:r>
                      <a:endParaRPr lang="en-US" dirty="0">
                        <a:latin typeface="Gill Sans MT" panose="020B0502020104020203" pitchFamily="34" charset="0"/>
                      </a:endParaRPr>
                    </a:p>
                  </a:txBody>
                  <a:tcPr/>
                </a:tc>
                <a:extLst>
                  <a:ext uri="{0D108BD9-81ED-4DB2-BD59-A6C34878D82A}">
                    <a16:rowId xmlns:a16="http://schemas.microsoft.com/office/drawing/2014/main" val="11211362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MT" panose="020B0502020104020203" pitchFamily="34" charset="0"/>
                        </a:rPr>
                        <a:t>New Features in Web API</a:t>
                      </a:r>
                      <a:endParaRPr lang="en-US" dirty="0">
                        <a:latin typeface="Gill Sans MT" panose="020B0502020104020203" pitchFamily="34" charset="0"/>
                      </a:endParaRPr>
                    </a:p>
                  </a:txBody>
                  <a:tcPr/>
                </a:tc>
                <a:extLst>
                  <a:ext uri="{0D108BD9-81ED-4DB2-BD59-A6C34878D82A}">
                    <a16:rowId xmlns:a16="http://schemas.microsoft.com/office/drawing/2014/main" val="1432772557"/>
                  </a:ext>
                </a:extLst>
              </a:tr>
              <a:tr h="370840">
                <a:tc>
                  <a:txBody>
                    <a:bodyPr/>
                    <a:lstStyle/>
                    <a:p>
                      <a:r>
                        <a:rPr lang="en-US" dirty="0" smtClean="0">
                          <a:latin typeface="Gill Sans MT" panose="020B0502020104020203" pitchFamily="34" charset="0"/>
                        </a:rPr>
                        <a:t>HTTP</a:t>
                      </a:r>
                      <a:endParaRPr lang="en-US" dirty="0">
                        <a:latin typeface="Gill Sans MT" panose="020B0502020104020203" pitchFamily="34" charset="0"/>
                      </a:endParaRPr>
                    </a:p>
                  </a:txBody>
                  <a:tcPr/>
                </a:tc>
                <a:extLst>
                  <a:ext uri="{0D108BD9-81ED-4DB2-BD59-A6C34878D82A}">
                    <a16:rowId xmlns:a16="http://schemas.microsoft.com/office/drawing/2014/main" val="1288718643"/>
                  </a:ext>
                </a:extLst>
              </a:tr>
              <a:tr h="370840">
                <a:tc>
                  <a:txBody>
                    <a:bodyPr/>
                    <a:lstStyle/>
                    <a:p>
                      <a:r>
                        <a:rPr lang="en-US" dirty="0" smtClean="0">
                          <a:latin typeface="Gill Sans MT" panose="020B0502020104020203" pitchFamily="34" charset="0"/>
                        </a:rPr>
                        <a:t>Web Architecture</a:t>
                      </a:r>
                      <a:endParaRPr lang="en-US" dirty="0">
                        <a:latin typeface="Gill Sans MT" panose="020B0502020104020203" pitchFamily="34" charset="0"/>
                      </a:endParaRPr>
                    </a:p>
                  </a:txBody>
                  <a:tcPr/>
                </a:tc>
                <a:extLst>
                  <a:ext uri="{0D108BD9-81ED-4DB2-BD59-A6C34878D82A}">
                    <a16:rowId xmlns:a16="http://schemas.microsoft.com/office/drawing/2014/main" val="1125291582"/>
                  </a:ext>
                </a:extLst>
              </a:tr>
              <a:tr h="370840">
                <a:tc>
                  <a:txBody>
                    <a:bodyPr/>
                    <a:lstStyle/>
                    <a:p>
                      <a:r>
                        <a:rPr lang="en-US" dirty="0" smtClean="0">
                          <a:solidFill>
                            <a:schemeClr val="tx1"/>
                          </a:solidFill>
                          <a:latin typeface="Gill Sans MT" panose="020B0502020104020203" pitchFamily="34" charset="0"/>
                        </a:rPr>
                        <a:t>ASP.NET Web API Clients</a:t>
                      </a:r>
                      <a:endParaRPr lang="en-US" dirty="0">
                        <a:solidFill>
                          <a:schemeClr val="tx1"/>
                        </a:solidFill>
                        <a:latin typeface="Gill Sans MT" panose="020B0502020104020203" pitchFamily="34" charset="0"/>
                      </a:endParaRPr>
                    </a:p>
                  </a:txBody>
                  <a:tcPr/>
                </a:tc>
                <a:extLst>
                  <a:ext uri="{0D108BD9-81ED-4DB2-BD59-A6C34878D82A}">
                    <a16:rowId xmlns:a16="http://schemas.microsoft.com/office/drawing/2014/main" val="1940652280"/>
                  </a:ext>
                </a:extLst>
              </a:tr>
              <a:tr h="370840">
                <a:tc>
                  <a:txBody>
                    <a:bodyPr/>
                    <a:lstStyle/>
                    <a:p>
                      <a:r>
                        <a:rPr lang="en-US" dirty="0" smtClean="0">
                          <a:solidFill>
                            <a:schemeClr val="tx1"/>
                          </a:solidFill>
                          <a:latin typeface="Gill Sans MT" panose="020B0502020104020203" pitchFamily="34" charset="0"/>
                        </a:rPr>
                        <a:t>Simple Web Services</a:t>
                      </a:r>
                      <a:endParaRPr lang="en-US" dirty="0">
                        <a:solidFill>
                          <a:schemeClr val="tx1"/>
                        </a:solidFill>
                        <a:latin typeface="Gill Sans MT" panose="020B0502020104020203" pitchFamily="34" charset="0"/>
                      </a:endParaRPr>
                    </a:p>
                  </a:txBody>
                  <a:tcPr/>
                </a:tc>
                <a:extLst>
                  <a:ext uri="{0D108BD9-81ED-4DB2-BD59-A6C34878D82A}">
                    <a16:rowId xmlns:a16="http://schemas.microsoft.com/office/drawing/2014/main" val="4211391720"/>
                  </a:ext>
                </a:extLst>
              </a:tr>
              <a:tr h="370840">
                <a:tc>
                  <a:txBody>
                    <a:bodyPr/>
                    <a:lstStyle/>
                    <a:p>
                      <a:r>
                        <a:rPr lang="en-US" dirty="0" smtClean="0">
                          <a:solidFill>
                            <a:schemeClr val="tx1"/>
                          </a:solidFill>
                          <a:latin typeface="Gill Sans MT" panose="020B0502020104020203" pitchFamily="34" charset="0"/>
                        </a:rPr>
                        <a:t>RESTful Web Services</a:t>
                      </a:r>
                      <a:endParaRPr lang="en-US" dirty="0">
                        <a:solidFill>
                          <a:schemeClr val="tx1"/>
                        </a:solidFill>
                        <a:latin typeface="Gill Sans MT" panose="020B0502020104020203" pitchFamily="34" charset="0"/>
                      </a:endParaRPr>
                    </a:p>
                  </a:txBody>
                  <a:tcPr/>
                </a:tc>
                <a:extLst>
                  <a:ext uri="{0D108BD9-81ED-4DB2-BD59-A6C34878D82A}">
                    <a16:rowId xmlns:a16="http://schemas.microsoft.com/office/drawing/2014/main" val="2149610730"/>
                  </a:ext>
                </a:extLst>
              </a:tr>
              <a:tr h="370840">
                <a:tc>
                  <a:txBody>
                    <a:bodyPr/>
                    <a:lstStyle/>
                    <a:p>
                      <a:r>
                        <a:rPr lang="en-US" dirty="0" smtClean="0">
                          <a:solidFill>
                            <a:schemeClr val="tx1"/>
                          </a:solidFill>
                          <a:latin typeface="Gill Sans MT" panose="020B0502020104020203" pitchFamily="34" charset="0"/>
                        </a:rPr>
                        <a:t>Dependency</a:t>
                      </a:r>
                      <a:r>
                        <a:rPr lang="en-US" baseline="0" dirty="0" smtClean="0">
                          <a:solidFill>
                            <a:schemeClr val="tx1"/>
                          </a:solidFill>
                          <a:latin typeface="Gill Sans MT" panose="020B0502020104020203" pitchFamily="34" charset="0"/>
                        </a:rPr>
                        <a:t> Injection</a:t>
                      </a:r>
                      <a:endParaRPr lang="en-US" dirty="0">
                        <a:solidFill>
                          <a:schemeClr val="tx1"/>
                        </a:solidFill>
                        <a:latin typeface="Gill Sans MT" panose="020B0502020104020203" pitchFamily="34" charset="0"/>
                      </a:endParaRPr>
                    </a:p>
                  </a:txBody>
                  <a:tcPr/>
                </a:tc>
                <a:extLst>
                  <a:ext uri="{0D108BD9-81ED-4DB2-BD59-A6C34878D82A}">
                    <a16:rowId xmlns:a16="http://schemas.microsoft.com/office/drawing/2014/main" val="4857890"/>
                  </a:ext>
                </a:extLst>
              </a:tr>
              <a:tr h="370840">
                <a:tc>
                  <a:txBody>
                    <a:bodyPr/>
                    <a:lstStyle/>
                    <a:p>
                      <a:r>
                        <a:rPr lang="en-US" dirty="0" smtClean="0">
                          <a:solidFill>
                            <a:schemeClr val="tx1"/>
                          </a:solidFill>
                          <a:latin typeface="Gill Sans MT" panose="020B0502020104020203" pitchFamily="34" charset="0"/>
                        </a:rPr>
                        <a:t>NuGet</a:t>
                      </a:r>
                      <a:r>
                        <a:rPr lang="en-US" baseline="0" dirty="0" smtClean="0">
                          <a:solidFill>
                            <a:schemeClr val="tx1"/>
                          </a:solidFill>
                          <a:latin typeface="Gill Sans MT" panose="020B0502020104020203" pitchFamily="34" charset="0"/>
                        </a:rPr>
                        <a:t> Packages Installation</a:t>
                      </a:r>
                      <a:endParaRPr lang="en-US" dirty="0">
                        <a:solidFill>
                          <a:schemeClr val="tx1"/>
                        </a:solidFill>
                        <a:latin typeface="Gill Sans MT" panose="020B0502020104020203" pitchFamily="34" charset="0"/>
                      </a:endParaRPr>
                    </a:p>
                  </a:txBody>
                  <a:tcPr/>
                </a:tc>
                <a:extLst>
                  <a:ext uri="{0D108BD9-81ED-4DB2-BD59-A6C34878D82A}">
                    <a16:rowId xmlns:a16="http://schemas.microsoft.com/office/drawing/2014/main" val="1379807457"/>
                  </a:ext>
                </a:extLst>
              </a:tr>
            </a:tbl>
          </a:graphicData>
        </a:graphic>
      </p:graphicFrame>
    </p:spTree>
    <p:extLst>
      <p:ext uri="{BB962C8B-B14F-4D97-AF65-F5344CB8AC3E}">
        <p14:creationId xmlns:p14="http://schemas.microsoft.com/office/powerpoint/2010/main" val="404095751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ASP.NET Web API Release</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What's new in recent Web API releases.</a:t>
            </a:r>
          </a:p>
          <a:p>
            <a:pPr marL="461963">
              <a:buFont typeface="Wingdings" panose="05000000000000000000" pitchFamily="2" charset="2"/>
              <a:buChar char="§"/>
            </a:pPr>
            <a:r>
              <a:rPr lang="en-US" sz="2000" dirty="0" smtClean="0"/>
              <a:t>What's </a:t>
            </a:r>
            <a:r>
              <a:rPr lang="en-US" sz="2000" dirty="0"/>
              <a:t>New in Web API OData 5.3</a:t>
            </a:r>
          </a:p>
          <a:p>
            <a:pPr marL="461963">
              <a:buFont typeface="Wingdings" panose="05000000000000000000" pitchFamily="2" charset="2"/>
              <a:buChar char="§"/>
            </a:pPr>
            <a:r>
              <a:rPr lang="en-US" sz="2000" dirty="0"/>
              <a:t>What's New in ASP.NET Web API 2.2</a:t>
            </a:r>
          </a:p>
          <a:p>
            <a:pPr marL="461963">
              <a:buFont typeface="Wingdings" panose="05000000000000000000" pitchFamily="2" charset="2"/>
              <a:buChar char="§"/>
            </a:pPr>
            <a:r>
              <a:rPr lang="en-US" sz="2000" dirty="0"/>
              <a:t>What's New in ASP.NET Web API 2.1</a:t>
            </a: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168</a:t>
            </a:fld>
            <a:endParaRPr lang="en-US"/>
          </a:p>
        </p:txBody>
      </p:sp>
    </p:spTree>
    <p:extLst>
      <p:ext uri="{BB962C8B-B14F-4D97-AF65-F5344CB8AC3E}">
        <p14:creationId xmlns:p14="http://schemas.microsoft.com/office/powerpoint/2010/main" val="17843479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What's New in Web API OData 5.3</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runtime features are released as NuGet packages on the NuGet </a:t>
            </a:r>
            <a:r>
              <a:rPr lang="en-US" sz="2000" dirty="0" smtClean="0"/>
              <a:t>gallery. You </a:t>
            </a:r>
            <a:r>
              <a:rPr lang="en-US" sz="2000" dirty="0"/>
              <a:t>can </a:t>
            </a:r>
            <a:r>
              <a:rPr lang="en-US" sz="2000" dirty="0" smtClean="0"/>
              <a:t>install </a:t>
            </a:r>
            <a:r>
              <a:rPr lang="en-US" sz="2000" dirty="0"/>
              <a:t>or update to the released NuGet packages by using the NuGet Package Manager Console</a:t>
            </a:r>
            <a:r>
              <a:rPr lang="en-US" sz="2000" dirty="0" smtClean="0"/>
              <a:t>:</a:t>
            </a:r>
          </a:p>
          <a:p>
            <a:pPr>
              <a:buFont typeface="Wingdings" panose="05000000000000000000" pitchFamily="2" charset="2"/>
              <a:buChar char="v"/>
            </a:pPr>
            <a:endParaRPr lang="en-US" sz="2000" dirty="0" smtClean="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smtClean="0"/>
              <a:t>New </a:t>
            </a:r>
            <a:r>
              <a:rPr lang="en-US" sz="2000" dirty="0"/>
              <a:t>Features in ASP.NET Web API OData </a:t>
            </a:r>
            <a:r>
              <a:rPr lang="en-US" sz="2000" dirty="0" smtClean="0"/>
              <a:t>5.3</a:t>
            </a:r>
          </a:p>
          <a:p>
            <a:pPr marL="687388" indent="-225425">
              <a:buFont typeface="Wingdings" panose="05000000000000000000" pitchFamily="2" charset="2"/>
              <a:buChar char="ü"/>
            </a:pPr>
            <a:r>
              <a:rPr lang="en-US" sz="2000" dirty="0"/>
              <a:t>Support for $levels in $</a:t>
            </a:r>
            <a:r>
              <a:rPr lang="en-US" sz="2000" dirty="0" smtClean="0"/>
              <a:t>expand</a:t>
            </a:r>
          </a:p>
          <a:p>
            <a:pPr marL="687388" indent="-225425">
              <a:buFont typeface="Wingdings" panose="05000000000000000000" pitchFamily="2" charset="2"/>
              <a:buChar char="ü"/>
            </a:pPr>
            <a:r>
              <a:rPr lang="en-US" sz="2000" dirty="0"/>
              <a:t>Support for Open Entity </a:t>
            </a:r>
            <a:r>
              <a:rPr lang="en-US" sz="2000" dirty="0" smtClean="0"/>
              <a:t>Types</a:t>
            </a:r>
          </a:p>
          <a:p>
            <a:pPr marL="687388" indent="-225425">
              <a:buFont typeface="Wingdings" panose="05000000000000000000" pitchFamily="2" charset="2"/>
              <a:buChar char="ü"/>
            </a:pPr>
            <a:r>
              <a:rPr lang="en-US" sz="2000" dirty="0"/>
              <a:t>Support for dynamic collection properties in open </a:t>
            </a:r>
            <a:r>
              <a:rPr lang="en-US" sz="2000" dirty="0" smtClean="0"/>
              <a:t>types</a:t>
            </a:r>
          </a:p>
          <a:p>
            <a:pPr marL="687388" indent="-225425">
              <a:buFont typeface="Wingdings" panose="05000000000000000000" pitchFamily="2" charset="2"/>
              <a:buChar char="ü"/>
            </a:pPr>
            <a:r>
              <a:rPr lang="en-US" sz="2000" dirty="0"/>
              <a:t>Support for inheritance for complex </a:t>
            </a:r>
            <a:r>
              <a:rPr lang="en-US" sz="2000" dirty="0" smtClean="0"/>
              <a:t>types</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169</a:t>
            </a:fld>
            <a:endParaRPr lang="en-US"/>
          </a:p>
        </p:txBody>
      </p:sp>
    </p:spTree>
    <p:extLst>
      <p:ext uri="{BB962C8B-B14F-4D97-AF65-F5344CB8AC3E}">
        <p14:creationId xmlns:p14="http://schemas.microsoft.com/office/powerpoint/2010/main" val="323102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Getting Visual Studio</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are several editions of Visual Studio, but I will be using the one that Microsoft makes available free of charge, called Visual Studio Express 2013 for </a:t>
            </a:r>
            <a:r>
              <a:rPr lang="en-US" sz="2000" dirty="0" smtClean="0"/>
              <a:t>Web.</a:t>
            </a:r>
          </a:p>
          <a:p>
            <a:pPr marL="461963">
              <a:buFont typeface="Wingdings" panose="05000000000000000000" pitchFamily="2" charset="2"/>
              <a:buChar char="§"/>
            </a:pPr>
            <a:r>
              <a:rPr lang="en-US" sz="2000" dirty="0" smtClean="0"/>
              <a:t>Microsoft </a:t>
            </a:r>
            <a:r>
              <a:rPr lang="en-US" sz="2000" dirty="0"/>
              <a:t>adds some nice features to the paid-for editions of Visual Studio, but you will not need them for this book, and all of the figures that you see throughout this book have been taken using the Express edition, which you can download from </a:t>
            </a:r>
            <a:r>
              <a:rPr lang="en-US" sz="2000" dirty="0" smtClean="0">
                <a:hlinkClick r:id="rId2"/>
              </a:rPr>
              <a:t>www.visualstudio.com</a:t>
            </a:r>
            <a:r>
              <a:rPr lang="en-US" sz="2000" dirty="0" smtClean="0"/>
              <a:t>.</a:t>
            </a:r>
          </a:p>
          <a:p>
            <a:pPr marL="461963">
              <a:buFont typeface="Wingdings" panose="05000000000000000000" pitchFamily="2" charset="2"/>
              <a:buChar char="§"/>
            </a:pPr>
            <a:r>
              <a:rPr lang="en-US" sz="2000" dirty="0" smtClean="0"/>
              <a:t>There </a:t>
            </a:r>
            <a:r>
              <a:rPr lang="en-US" sz="2000" dirty="0"/>
              <a:t>are several versions of Visual Studio 2013 Express, each of which is used for a different kind of </a:t>
            </a:r>
            <a:r>
              <a:rPr lang="en-US" sz="2000" dirty="0" smtClean="0"/>
              <a:t>development.</a:t>
            </a:r>
          </a:p>
          <a:p>
            <a:pPr marL="461963">
              <a:buFont typeface="Wingdings" panose="05000000000000000000" pitchFamily="2" charset="2"/>
              <a:buChar char="§"/>
            </a:pPr>
            <a:r>
              <a:rPr lang="en-US" sz="2000" dirty="0" smtClean="0"/>
              <a:t>Make </a:t>
            </a:r>
            <a:r>
              <a:rPr lang="en-US" sz="2000" dirty="0"/>
              <a:t>sure you get the Web version, which supports ASP.NET applications</a:t>
            </a:r>
            <a:r>
              <a:rPr lang="en-US" sz="2000" dirty="0" smtClean="0"/>
              <a:t>.</a:t>
            </a:r>
          </a:p>
          <a:p>
            <a:pPr marL="461963">
              <a:buFont typeface="Wingdings" panose="05000000000000000000" pitchFamily="2" charset="2"/>
              <a:buChar char="§"/>
            </a:pPr>
            <a:r>
              <a:rPr lang="en-US" sz="2000" dirty="0"/>
              <a:t>I follow a specific approach to creating ASP.NET projects: I don’t use the predefined templates that Microsoft provides, preferring to explicitly add all of the packages I </a:t>
            </a:r>
            <a:r>
              <a:rPr lang="en-US" sz="2000" dirty="0" smtClean="0"/>
              <a:t>require.</a:t>
            </a:r>
          </a:p>
          <a:p>
            <a:pPr marL="461963">
              <a:buFont typeface="Wingdings" panose="05000000000000000000" pitchFamily="2" charset="2"/>
              <a:buChar char="§"/>
            </a:pPr>
            <a:r>
              <a:rPr lang="en-US" sz="2000" dirty="0" smtClean="0"/>
              <a:t>This </a:t>
            </a:r>
            <a:r>
              <a:rPr lang="en-US" sz="2000" dirty="0"/>
              <a:t>means more work is required to get set up, but the benefit is that you end up with a much better understanding of how an application fits </a:t>
            </a:r>
            <a:r>
              <a:rPr lang="en-US" sz="2000" dirty="0" smtClean="0"/>
              <a:t>together.</a:t>
            </a:r>
          </a:p>
          <a:p>
            <a:pPr marL="461963">
              <a:buFont typeface="Wingdings" panose="05000000000000000000" pitchFamily="2" charset="2"/>
              <a:buChar char="§"/>
            </a:pPr>
            <a:r>
              <a:rPr lang="en-US" sz="2000" dirty="0" smtClean="0"/>
              <a:t>I </a:t>
            </a:r>
            <a:r>
              <a:rPr lang="en-US" sz="2000" dirty="0"/>
              <a:t>provide a primer in Chapter 2 that gives an example of what you can expect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a:t>
            </a:fld>
            <a:endParaRPr lang="en-US"/>
          </a:p>
        </p:txBody>
      </p:sp>
    </p:spTree>
    <p:extLst>
      <p:ext uri="{BB962C8B-B14F-4D97-AF65-F5344CB8AC3E}">
        <p14:creationId xmlns:p14="http://schemas.microsoft.com/office/powerpoint/2010/main" val="30941847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What's New in ASP.NET Web API 2.2</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a:t>
            </a:r>
            <a:r>
              <a:rPr lang="en-US" sz="2000"/>
              <a:t>can </a:t>
            </a:r>
            <a:r>
              <a:rPr lang="en-US" sz="2000" smtClean="0"/>
              <a:t>install </a:t>
            </a:r>
            <a:r>
              <a:rPr lang="en-US" sz="2000" dirty="0"/>
              <a:t>or update to the released NuGet packages by using the NuGet Package Manager Console</a:t>
            </a:r>
          </a:p>
          <a:p>
            <a:pPr marL="461963" indent="-234950">
              <a:buFont typeface="Wingdings" panose="05000000000000000000" pitchFamily="2" charset="2"/>
              <a:buChar char="§"/>
            </a:pPr>
            <a:endParaRPr lang="en-US" sz="2000" dirty="0" smtClean="0"/>
          </a:p>
          <a:p>
            <a:pPr marL="461963" indent="-234950">
              <a:buFont typeface="Wingdings" panose="05000000000000000000" pitchFamily="2" charset="2"/>
              <a:buChar char="§"/>
            </a:pPr>
            <a:endParaRPr lang="en-US" sz="2000" dirty="0"/>
          </a:p>
          <a:p>
            <a:pPr marL="461963" indent="-234950">
              <a:buFont typeface="Wingdings" panose="05000000000000000000" pitchFamily="2" charset="2"/>
              <a:buChar char="§"/>
            </a:pPr>
            <a:r>
              <a:rPr lang="en-US" sz="2000" dirty="0"/>
              <a:t>New Features in ASP.NET Web API 2.2</a:t>
            </a:r>
          </a:p>
          <a:p>
            <a:pPr marL="687388" indent="-225425">
              <a:buFont typeface="Wingdings" panose="05000000000000000000" pitchFamily="2" charset="2"/>
              <a:buChar char="ü"/>
            </a:pPr>
            <a:r>
              <a:rPr lang="en-US" sz="2000" dirty="0" smtClean="0"/>
              <a:t>OData </a:t>
            </a:r>
            <a:r>
              <a:rPr lang="en-US" sz="2000" dirty="0"/>
              <a:t>v4</a:t>
            </a:r>
          </a:p>
          <a:p>
            <a:pPr marL="687388" indent="-225425">
              <a:buFont typeface="Wingdings" panose="05000000000000000000" pitchFamily="2" charset="2"/>
              <a:buChar char="ü"/>
            </a:pPr>
            <a:r>
              <a:rPr lang="en-US" sz="2000" dirty="0"/>
              <a:t>Attribute Routing Improvements</a:t>
            </a:r>
          </a:p>
          <a:p>
            <a:pPr marL="687388" indent="-225425">
              <a:buFont typeface="Wingdings" panose="05000000000000000000" pitchFamily="2" charset="2"/>
              <a:buChar char="ü"/>
            </a:pPr>
            <a:r>
              <a:rPr lang="en-US" sz="2000" dirty="0"/>
              <a:t>Web API Client support for Windows Phone </a:t>
            </a:r>
            <a:r>
              <a:rPr lang="en-US" sz="2000" dirty="0" smtClean="0"/>
              <a:t>8.1</a:t>
            </a:r>
          </a:p>
        </p:txBody>
      </p:sp>
      <p:sp>
        <p:nvSpPr>
          <p:cNvPr id="5" name="Date Placeholder 4"/>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170</a:t>
            </a:fld>
            <a:endParaRPr lang="en-US"/>
          </a:p>
        </p:txBody>
      </p:sp>
      <p:pic>
        <p:nvPicPr>
          <p:cNvPr id="3" name="Picture 2"/>
          <p:cNvPicPr>
            <a:picLocks noChangeAspect="1"/>
          </p:cNvPicPr>
          <p:nvPr/>
        </p:nvPicPr>
        <p:blipFill>
          <a:blip r:embed="rId2"/>
          <a:stretch>
            <a:fillRect/>
          </a:stretch>
        </p:blipFill>
        <p:spPr>
          <a:xfrm>
            <a:off x="939435" y="1691955"/>
            <a:ext cx="4105275" cy="571500"/>
          </a:xfrm>
          <a:prstGeom prst="rect">
            <a:avLst/>
          </a:prstGeom>
          <a:ln>
            <a:solidFill>
              <a:srgbClr val="5B9BD5"/>
            </a:solidFill>
          </a:ln>
        </p:spPr>
      </p:pic>
    </p:spTree>
    <p:extLst>
      <p:ext uri="{BB962C8B-B14F-4D97-AF65-F5344CB8AC3E}">
        <p14:creationId xmlns:p14="http://schemas.microsoft.com/office/powerpoint/2010/main" val="36773119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What's New in ASP.NET Web API </a:t>
            </a:r>
            <a:r>
              <a:rPr lang="en-US" dirty="0" smtClean="0"/>
              <a:t>2.1</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a:t>
            </a:r>
            <a:r>
              <a:rPr lang="en-US" sz="2000"/>
              <a:t>can </a:t>
            </a:r>
            <a:r>
              <a:rPr lang="en-US" sz="2000" smtClean="0"/>
              <a:t>install </a:t>
            </a:r>
            <a:r>
              <a:rPr lang="en-US" sz="2000" dirty="0"/>
              <a:t>or update to the released NuGet packages by using the NuGet Package Manager Console</a:t>
            </a:r>
          </a:p>
          <a:p>
            <a:pPr marL="461963" indent="-234950">
              <a:buFont typeface="Wingdings" panose="05000000000000000000" pitchFamily="2" charset="2"/>
              <a:buChar char="§"/>
            </a:pPr>
            <a:endParaRPr lang="en-US" sz="2000" dirty="0" smtClean="0"/>
          </a:p>
          <a:p>
            <a:pPr marL="461963" indent="-234950">
              <a:buFont typeface="Wingdings" panose="05000000000000000000" pitchFamily="2" charset="2"/>
              <a:buChar char="§"/>
            </a:pPr>
            <a:endParaRPr lang="en-US" sz="2000" dirty="0"/>
          </a:p>
          <a:p>
            <a:pPr marL="461963" indent="-234950">
              <a:buFont typeface="Wingdings" panose="05000000000000000000" pitchFamily="2" charset="2"/>
              <a:buChar char="§"/>
            </a:pPr>
            <a:r>
              <a:rPr lang="en-US" sz="2000" dirty="0"/>
              <a:t>New Features in ASP.NET Web API 2.1</a:t>
            </a:r>
          </a:p>
          <a:p>
            <a:pPr marL="687388" indent="-225425">
              <a:buFont typeface="Wingdings" panose="05000000000000000000" pitchFamily="2" charset="2"/>
              <a:buChar char="ü"/>
            </a:pPr>
            <a:r>
              <a:rPr lang="en-US" sz="2000" dirty="0" smtClean="0"/>
              <a:t>Global </a:t>
            </a:r>
            <a:r>
              <a:rPr lang="en-US" sz="2000" dirty="0"/>
              <a:t>Error Handling</a:t>
            </a:r>
          </a:p>
          <a:p>
            <a:pPr marL="687388" indent="-225425">
              <a:buFont typeface="Wingdings" panose="05000000000000000000" pitchFamily="2" charset="2"/>
              <a:buChar char="ü"/>
            </a:pPr>
            <a:r>
              <a:rPr lang="en-US" sz="2000" dirty="0"/>
              <a:t>Attribute Routing Improvements</a:t>
            </a:r>
          </a:p>
          <a:p>
            <a:pPr marL="687388" indent="-225425">
              <a:buFont typeface="Wingdings" panose="05000000000000000000" pitchFamily="2" charset="2"/>
              <a:buChar char="ü"/>
            </a:pPr>
            <a:r>
              <a:rPr lang="en-US" sz="2000" dirty="0"/>
              <a:t>Help Page Improvements</a:t>
            </a:r>
          </a:p>
          <a:p>
            <a:pPr marL="687388" indent="-225425">
              <a:buFont typeface="Wingdings" panose="05000000000000000000" pitchFamily="2" charset="2"/>
              <a:buChar char="ü"/>
            </a:pPr>
            <a:r>
              <a:rPr lang="en-US" sz="2000" dirty="0"/>
              <a:t>IgnoreRoute Support</a:t>
            </a:r>
          </a:p>
          <a:p>
            <a:pPr marL="687388" indent="-225425">
              <a:buFont typeface="Wingdings" panose="05000000000000000000" pitchFamily="2" charset="2"/>
              <a:buChar char="ü"/>
            </a:pPr>
            <a:r>
              <a:rPr lang="en-US" sz="2000" dirty="0"/>
              <a:t>BSON Media-Type Formatter</a:t>
            </a:r>
          </a:p>
          <a:p>
            <a:pPr marL="687388" indent="-225425">
              <a:buFont typeface="Wingdings" panose="05000000000000000000" pitchFamily="2" charset="2"/>
              <a:buChar char="ü"/>
            </a:pPr>
            <a:r>
              <a:rPr lang="en-US" sz="2000" dirty="0"/>
              <a:t>Better Support for Async Filters</a:t>
            </a:r>
          </a:p>
          <a:p>
            <a:pPr marL="687388" indent="-225425">
              <a:buFont typeface="Wingdings" panose="05000000000000000000" pitchFamily="2" charset="2"/>
              <a:buChar char="ü"/>
            </a:pPr>
            <a:r>
              <a:rPr lang="en-US" sz="2000" dirty="0"/>
              <a:t>Query Parsing for the Client Fo</a:t>
            </a:r>
            <a:endParaRPr lang="en-US" sz="2000" dirty="0" smtClean="0"/>
          </a:p>
          <a:p>
            <a:pPr marL="461963" indent="-234950">
              <a:buFont typeface="Wingdings" panose="05000000000000000000" pitchFamily="2" charset="2"/>
              <a:buChar char="§"/>
            </a:pPr>
            <a:endParaRPr lang="en-US" sz="2000" dirty="0"/>
          </a:p>
        </p:txBody>
      </p:sp>
      <p:sp>
        <p:nvSpPr>
          <p:cNvPr id="5" name="Date Placeholder 4"/>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171</a:t>
            </a:fld>
            <a:endParaRPr lang="en-US"/>
          </a:p>
        </p:txBody>
      </p:sp>
      <p:pic>
        <p:nvPicPr>
          <p:cNvPr id="3" name="Picture 2"/>
          <p:cNvPicPr>
            <a:picLocks noChangeAspect="1"/>
          </p:cNvPicPr>
          <p:nvPr/>
        </p:nvPicPr>
        <p:blipFill>
          <a:blip r:embed="rId2"/>
          <a:stretch>
            <a:fillRect/>
          </a:stretch>
        </p:blipFill>
        <p:spPr>
          <a:xfrm>
            <a:off x="907453" y="1672905"/>
            <a:ext cx="4219575" cy="609600"/>
          </a:xfrm>
          <a:prstGeom prst="rect">
            <a:avLst/>
          </a:prstGeom>
          <a:ln>
            <a:solidFill>
              <a:schemeClr val="accent1"/>
            </a:solidFill>
          </a:ln>
        </p:spPr>
      </p:pic>
    </p:spTree>
    <p:extLst>
      <p:ext uri="{BB962C8B-B14F-4D97-AF65-F5344CB8AC3E}">
        <p14:creationId xmlns:p14="http://schemas.microsoft.com/office/powerpoint/2010/main" val="2352396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ASP.NET Web API History</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172</a:t>
            </a:fld>
            <a:endParaRPr lang="en-US"/>
          </a:p>
        </p:txBody>
      </p:sp>
      <p:pic>
        <p:nvPicPr>
          <p:cNvPr id="5" name="Picture 4"/>
          <p:cNvPicPr>
            <a:picLocks noChangeAspect="1"/>
          </p:cNvPicPr>
          <p:nvPr/>
        </p:nvPicPr>
        <p:blipFill>
          <a:blip r:embed="rId2"/>
          <a:stretch>
            <a:fillRect/>
          </a:stretch>
        </p:blipFill>
        <p:spPr>
          <a:xfrm>
            <a:off x="152400" y="1268362"/>
            <a:ext cx="7899106" cy="1991800"/>
          </a:xfrm>
          <a:prstGeom prst="rect">
            <a:avLst/>
          </a:prstGeom>
          <a:ln>
            <a:solidFill>
              <a:srgbClr val="5B9BD5"/>
            </a:solidFill>
          </a:ln>
        </p:spPr>
      </p:pic>
    </p:spTree>
    <p:extLst>
      <p:ext uri="{BB962C8B-B14F-4D97-AF65-F5344CB8AC3E}">
        <p14:creationId xmlns:p14="http://schemas.microsoft.com/office/powerpoint/2010/main" val="26906171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API</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An application program interface (API) is code that allows two software programs to communicate with each other.</a:t>
            </a:r>
          </a:p>
          <a:p>
            <a:pPr marL="457200">
              <a:buFont typeface="Wingdings" panose="05000000000000000000" pitchFamily="2" charset="2"/>
              <a:buChar char="§"/>
            </a:pPr>
            <a:r>
              <a:rPr lang="en-US" sz="2000" dirty="0" smtClean="0"/>
              <a:t>The </a:t>
            </a:r>
            <a:r>
              <a:rPr lang="en-US" sz="2000" dirty="0"/>
              <a:t>API defines the correct way for a developer to write a program that requests services from an operating system (OS) or other </a:t>
            </a:r>
            <a:r>
              <a:rPr lang="en-US" sz="2000" dirty="0" smtClean="0"/>
              <a:t>application.</a:t>
            </a:r>
          </a:p>
          <a:p>
            <a:pPr marL="457200">
              <a:buFont typeface="Wingdings" panose="05000000000000000000" pitchFamily="2" charset="2"/>
              <a:buChar char="§"/>
            </a:pPr>
            <a:r>
              <a:rPr lang="en-US" sz="2000" dirty="0" smtClean="0"/>
              <a:t>APIs </a:t>
            </a:r>
            <a:r>
              <a:rPr lang="en-US" sz="2000" dirty="0"/>
              <a:t>are implemented by function calls composed of </a:t>
            </a:r>
            <a:r>
              <a:rPr lang="en-US" sz="2000" dirty="0">
                <a:solidFill>
                  <a:srgbClr val="FF0000"/>
                </a:solidFill>
              </a:rPr>
              <a:t>verbs</a:t>
            </a:r>
            <a:r>
              <a:rPr lang="en-US" sz="2000" dirty="0"/>
              <a:t> and </a:t>
            </a:r>
            <a:r>
              <a:rPr lang="en-US" sz="2000" dirty="0" smtClean="0">
                <a:solidFill>
                  <a:srgbClr val="FF0000"/>
                </a:solidFill>
              </a:rPr>
              <a:t>nouns</a:t>
            </a:r>
            <a:r>
              <a:rPr lang="en-US" sz="2000" dirty="0" smtClean="0"/>
              <a:t>.</a:t>
            </a:r>
          </a:p>
          <a:p>
            <a:pPr marL="457200">
              <a:buFont typeface="Wingdings" panose="05000000000000000000" pitchFamily="2" charset="2"/>
              <a:buChar char="§"/>
            </a:pPr>
            <a:r>
              <a:rPr lang="en-US" sz="2000" dirty="0" smtClean="0"/>
              <a:t>The </a:t>
            </a:r>
            <a:r>
              <a:rPr lang="en-US" sz="2000" dirty="0"/>
              <a:t>required syntax is described in the documentation of the application being called.</a:t>
            </a: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173</a:t>
            </a:fld>
            <a:endParaRPr lang="en-US"/>
          </a:p>
        </p:txBody>
      </p:sp>
    </p:spTree>
    <p:extLst>
      <p:ext uri="{BB962C8B-B14F-4D97-AF65-F5344CB8AC3E}">
        <p14:creationId xmlns:p14="http://schemas.microsoft.com/office/powerpoint/2010/main" val="42148308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Types Of APIs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APIs take three basic </a:t>
            </a:r>
            <a:r>
              <a:rPr lang="en-US" sz="2000" dirty="0" smtClean="0"/>
              <a:t>forms:</a:t>
            </a:r>
          </a:p>
          <a:p>
            <a:pPr marL="0" indent="0">
              <a:buNone/>
            </a:pPr>
            <a:r>
              <a:rPr lang="en-US" sz="2000" dirty="0"/>
              <a:t>	</a:t>
            </a:r>
            <a:r>
              <a:rPr lang="en-US" sz="2000" dirty="0" smtClean="0"/>
              <a:t>Local		Web API		 Program API</a:t>
            </a:r>
            <a:endParaRPr lang="en-US" sz="2000" dirty="0"/>
          </a:p>
          <a:p>
            <a:pPr marL="457200">
              <a:buFont typeface="Wingdings" panose="05000000000000000000" pitchFamily="2" charset="2"/>
              <a:buChar char="§"/>
            </a:pPr>
            <a:r>
              <a:rPr lang="en-US" sz="2000" dirty="0" smtClean="0">
                <a:solidFill>
                  <a:srgbClr val="0070C0"/>
                </a:solidFill>
              </a:rPr>
              <a:t>Local </a:t>
            </a:r>
            <a:r>
              <a:rPr lang="en-US" sz="2000" dirty="0">
                <a:solidFill>
                  <a:srgbClr val="0070C0"/>
                </a:solidFill>
              </a:rPr>
              <a:t>APIs</a:t>
            </a:r>
            <a:r>
              <a:rPr lang="en-US" sz="2000" dirty="0"/>
              <a:t> are the original form, from which the name </a:t>
            </a:r>
            <a:r>
              <a:rPr lang="en-US" sz="2000" dirty="0" smtClean="0"/>
              <a:t>came.</a:t>
            </a:r>
          </a:p>
          <a:p>
            <a:pPr marL="457200" indent="0">
              <a:buNone/>
            </a:pPr>
            <a:r>
              <a:rPr lang="en-US" sz="2000" dirty="0" smtClean="0"/>
              <a:t>They </a:t>
            </a:r>
            <a:r>
              <a:rPr lang="en-US" sz="2000" dirty="0"/>
              <a:t>offer OS or middleware services to application </a:t>
            </a:r>
            <a:r>
              <a:rPr lang="en-US" sz="2000" dirty="0" smtClean="0"/>
              <a:t>programs.</a:t>
            </a:r>
          </a:p>
          <a:p>
            <a:pPr marL="457200" indent="0">
              <a:buNone/>
            </a:pPr>
            <a:r>
              <a:rPr lang="en-US" sz="2000" dirty="0" smtClean="0"/>
              <a:t>Microsoft's </a:t>
            </a:r>
            <a:r>
              <a:rPr lang="en-US" sz="2000" dirty="0"/>
              <a:t>.NET APIs, the TAPI (Telephony API) for voice applications, and database access APIs are examples of the local API </a:t>
            </a:r>
            <a:r>
              <a:rPr lang="en-US" sz="2000" dirty="0" smtClean="0"/>
              <a:t>form.</a:t>
            </a:r>
          </a:p>
          <a:p>
            <a:pPr marL="457200">
              <a:buFont typeface="Wingdings" panose="05000000000000000000" pitchFamily="2" charset="2"/>
              <a:buChar char="§"/>
            </a:pPr>
            <a:r>
              <a:rPr lang="en-US" sz="2000" dirty="0" smtClean="0">
                <a:solidFill>
                  <a:srgbClr val="0070C0"/>
                </a:solidFill>
              </a:rPr>
              <a:t>Web </a:t>
            </a:r>
            <a:r>
              <a:rPr lang="en-US" sz="2000" dirty="0">
                <a:solidFill>
                  <a:srgbClr val="0070C0"/>
                </a:solidFill>
              </a:rPr>
              <a:t>APIs</a:t>
            </a:r>
            <a:r>
              <a:rPr lang="en-US" sz="2000" dirty="0"/>
              <a:t> are designed to represent widely used resources like HTML pages and are accessed using a simple HTTP protocol. </a:t>
            </a:r>
            <a:endParaRPr lang="en-US" sz="2000" dirty="0" smtClean="0"/>
          </a:p>
          <a:p>
            <a:pPr marL="457200" indent="0">
              <a:buNone/>
            </a:pPr>
            <a:r>
              <a:rPr lang="en-US" sz="2000" dirty="0" smtClean="0"/>
              <a:t>Any </a:t>
            </a:r>
            <a:r>
              <a:rPr lang="en-US" sz="2000" dirty="0"/>
              <a:t>web URL activates a web API. </a:t>
            </a:r>
            <a:r>
              <a:rPr lang="en-US" sz="2000" dirty="0" smtClean="0"/>
              <a:t>Web </a:t>
            </a:r>
            <a:r>
              <a:rPr lang="en-US" sz="2000" dirty="0"/>
              <a:t>APIs are often called </a:t>
            </a:r>
            <a:r>
              <a:rPr lang="en-US" sz="2000" dirty="0">
                <a:solidFill>
                  <a:srgbClr val="FF0000"/>
                </a:solidFill>
              </a:rPr>
              <a:t>REST</a:t>
            </a:r>
            <a:r>
              <a:rPr lang="en-US" sz="2000" dirty="0"/>
              <a:t> (representational state transfer) or RESTful because the publisher of REST interfaces doesn't save any data internally between </a:t>
            </a:r>
            <a:r>
              <a:rPr lang="en-US" sz="2000" dirty="0" smtClean="0"/>
              <a:t>requests.</a:t>
            </a:r>
          </a:p>
          <a:p>
            <a:pPr marL="457200" indent="0">
              <a:buNone/>
            </a:pPr>
            <a:r>
              <a:rPr lang="en-US" sz="2000" dirty="0" smtClean="0"/>
              <a:t>As </a:t>
            </a:r>
            <a:r>
              <a:rPr lang="en-US" sz="2000" dirty="0"/>
              <a:t>such, requests from many users can be intermingled as they would be on the internet. </a:t>
            </a:r>
            <a:endParaRPr lang="en-US" sz="2000" dirty="0" smtClean="0"/>
          </a:p>
          <a:p>
            <a:pPr marL="457200">
              <a:buFont typeface="Wingdings" panose="05000000000000000000" pitchFamily="2" charset="2"/>
              <a:buChar char="§"/>
            </a:pPr>
            <a:r>
              <a:rPr lang="en-US" sz="2000" dirty="0" smtClean="0">
                <a:solidFill>
                  <a:srgbClr val="0070C0"/>
                </a:solidFill>
              </a:rPr>
              <a:t>Program </a:t>
            </a:r>
            <a:r>
              <a:rPr lang="en-US" sz="2000" dirty="0">
                <a:solidFill>
                  <a:srgbClr val="0070C0"/>
                </a:solidFill>
              </a:rPr>
              <a:t>APIs</a:t>
            </a:r>
            <a:r>
              <a:rPr lang="en-US" sz="2000" dirty="0"/>
              <a:t> are based on remote procedure call (</a:t>
            </a:r>
            <a:r>
              <a:rPr lang="en-US" sz="2000" dirty="0">
                <a:solidFill>
                  <a:srgbClr val="FF0000"/>
                </a:solidFill>
              </a:rPr>
              <a:t>RPC</a:t>
            </a:r>
            <a:r>
              <a:rPr lang="en-US" sz="2000" dirty="0"/>
              <a:t>) technology that makes a remote program component appear to be local to the rest of the </a:t>
            </a:r>
            <a:r>
              <a:rPr lang="en-US" sz="2000" dirty="0" smtClean="0"/>
              <a:t>software.</a:t>
            </a:r>
          </a:p>
          <a:p>
            <a:pPr marL="457200" indent="0">
              <a:buNone/>
            </a:pPr>
            <a:r>
              <a:rPr lang="en-US" sz="2000" dirty="0" smtClean="0"/>
              <a:t>Service oriented architecture (</a:t>
            </a:r>
            <a:r>
              <a:rPr lang="en-US" sz="2000" dirty="0" smtClean="0">
                <a:solidFill>
                  <a:srgbClr val="FF0000"/>
                </a:solidFill>
              </a:rPr>
              <a:t>SOA</a:t>
            </a:r>
            <a:r>
              <a:rPr lang="en-US" sz="2000" dirty="0" smtClean="0"/>
              <a:t>) APIs, such as Microsoft's WS-series of APIs, are program APIs.</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174</a:t>
            </a:fld>
            <a:endParaRPr lang="en-US"/>
          </a:p>
        </p:txBody>
      </p:sp>
    </p:spTree>
    <p:extLst>
      <p:ext uri="{BB962C8B-B14F-4D97-AF65-F5344CB8AC3E}">
        <p14:creationId xmlns:p14="http://schemas.microsoft.com/office/powerpoint/2010/main" val="19923961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New Features in </a:t>
            </a:r>
            <a:r>
              <a:rPr lang="en-US" dirty="0">
                <a:solidFill>
                  <a:schemeClr val="bg1"/>
                </a:solidFill>
              </a:rPr>
              <a:t>Web API</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API also adds some new concepts and features specific to HTTP service development</a:t>
            </a:r>
            <a:r>
              <a:rPr lang="en-US" sz="2000" dirty="0" smtClean="0"/>
              <a:t>:</a:t>
            </a:r>
            <a:endParaRPr lang="en-US" sz="2000" dirty="0"/>
          </a:p>
          <a:p>
            <a:pPr marL="457200">
              <a:buFont typeface="Wingdings" panose="05000000000000000000" pitchFamily="2" charset="2"/>
              <a:buChar char="§"/>
            </a:pPr>
            <a:r>
              <a:rPr lang="en-US" sz="2000" dirty="0">
                <a:solidFill>
                  <a:srgbClr val="FF0000"/>
                </a:solidFill>
              </a:rPr>
              <a:t>HTTP programming model:</a:t>
            </a:r>
            <a:r>
              <a:rPr lang="en-US" sz="2000" dirty="0"/>
              <a:t> The Web API development experience is optimized for working with HTTP requests and </a:t>
            </a:r>
            <a:r>
              <a:rPr lang="en-US" sz="2000" dirty="0" smtClean="0"/>
              <a:t>responses.</a:t>
            </a:r>
          </a:p>
          <a:p>
            <a:pPr marL="457200" indent="0">
              <a:buNone/>
            </a:pPr>
            <a:r>
              <a:rPr lang="en-US" sz="2000" dirty="0" smtClean="0"/>
              <a:t>There’s </a:t>
            </a:r>
            <a:r>
              <a:rPr lang="en-US" sz="2000" dirty="0"/>
              <a:t>a strongly typed HTTP object model, HTTP status codes and headers are easily accessible, and so </a:t>
            </a:r>
            <a:r>
              <a:rPr lang="en-US" sz="2000" dirty="0" smtClean="0"/>
              <a:t>on.</a:t>
            </a:r>
          </a:p>
          <a:p>
            <a:pPr marL="457200">
              <a:buFont typeface="Wingdings" panose="05000000000000000000" pitchFamily="2" charset="2"/>
              <a:buChar char="§"/>
            </a:pPr>
            <a:r>
              <a:rPr lang="en-US" sz="2000" dirty="0" smtClean="0">
                <a:solidFill>
                  <a:srgbClr val="FF0000"/>
                </a:solidFill>
              </a:rPr>
              <a:t>Action </a:t>
            </a:r>
            <a:r>
              <a:rPr lang="en-US" sz="2000" dirty="0">
                <a:solidFill>
                  <a:srgbClr val="FF0000"/>
                </a:solidFill>
              </a:rPr>
              <a:t>dispatching based on HTTP verbs:</a:t>
            </a:r>
            <a:r>
              <a:rPr lang="en-US" sz="2000" dirty="0"/>
              <a:t> In MVC the dispatching of action methods is based on their names. </a:t>
            </a:r>
            <a:endParaRPr lang="en-US" sz="2000" dirty="0" smtClean="0"/>
          </a:p>
          <a:p>
            <a:pPr marL="457200" indent="0">
              <a:buNone/>
            </a:pPr>
            <a:r>
              <a:rPr lang="en-US" sz="2000" dirty="0" smtClean="0"/>
              <a:t>In </a:t>
            </a:r>
            <a:r>
              <a:rPr lang="en-US" sz="2000" dirty="0"/>
              <a:t>Web API, methods can be automatically dispatched based on the HTTP </a:t>
            </a:r>
            <a:r>
              <a:rPr lang="en-US" sz="2000" dirty="0" smtClean="0"/>
              <a:t>verb.</a:t>
            </a:r>
          </a:p>
          <a:p>
            <a:pPr marL="457200" indent="0">
              <a:buNone/>
            </a:pPr>
            <a:r>
              <a:rPr lang="en-US" sz="2000" dirty="0" smtClean="0">
                <a:solidFill>
                  <a:srgbClr val="FF0000"/>
                </a:solidFill>
              </a:rPr>
              <a:t>Ex: </a:t>
            </a:r>
            <a:r>
              <a:rPr lang="en-US" sz="2000" dirty="0" smtClean="0"/>
              <a:t>A </a:t>
            </a:r>
            <a:r>
              <a:rPr lang="en-US" sz="2000" dirty="0"/>
              <a:t>GET request would be automatically dispatched to a controller action named </a:t>
            </a:r>
            <a:r>
              <a:rPr lang="en-US" sz="2000" dirty="0" smtClean="0">
                <a:solidFill>
                  <a:srgbClr val="FF0000"/>
                </a:solidFill>
              </a:rPr>
              <a:t>GetItem</a:t>
            </a:r>
            <a:r>
              <a:rPr lang="en-US" sz="2000" dirty="0" smtClean="0"/>
              <a:t>.</a:t>
            </a:r>
          </a:p>
          <a:p>
            <a:pPr marL="457200">
              <a:buFont typeface="Wingdings" panose="05000000000000000000" pitchFamily="2" charset="2"/>
              <a:buChar char="§"/>
            </a:pPr>
            <a:r>
              <a:rPr lang="en-US" sz="2000" dirty="0" smtClean="0">
                <a:solidFill>
                  <a:srgbClr val="FF0000"/>
                </a:solidFill>
              </a:rPr>
              <a:t>Content </a:t>
            </a:r>
            <a:r>
              <a:rPr lang="en-US" sz="2000" dirty="0">
                <a:solidFill>
                  <a:srgbClr val="FF0000"/>
                </a:solidFill>
              </a:rPr>
              <a:t>negotiation:</a:t>
            </a:r>
            <a:r>
              <a:rPr lang="en-US" sz="2000" dirty="0"/>
              <a:t> HTTP has long supported a system of content negotiation, in which browsers (and other HTTP clients) indicate their response format preferences, and the server responds with the highest preferred format that it can </a:t>
            </a:r>
            <a:r>
              <a:rPr lang="en-US" sz="2000" dirty="0" smtClean="0"/>
              <a:t>support.</a:t>
            </a:r>
          </a:p>
          <a:p>
            <a:pPr marL="457200" indent="0">
              <a:buNone/>
            </a:pPr>
            <a:r>
              <a:rPr lang="en-US" sz="2000" dirty="0" smtClean="0"/>
              <a:t>This </a:t>
            </a:r>
            <a:r>
              <a:rPr lang="en-US" sz="2000" dirty="0"/>
              <a:t>means that your controller can supply XML, JSON, and other formats (you can add your own), responding to whichever the client most </a:t>
            </a:r>
            <a:r>
              <a:rPr lang="en-US" sz="2000" dirty="0" smtClean="0"/>
              <a:t>prefers.</a:t>
            </a:r>
          </a:p>
          <a:p>
            <a:pPr marL="457200" indent="0">
              <a:buNone/>
            </a:pPr>
            <a:r>
              <a:rPr lang="en-US" sz="2000" dirty="0" smtClean="0"/>
              <a:t>This </a:t>
            </a:r>
            <a:r>
              <a:rPr lang="en-US" sz="2000" dirty="0"/>
              <a:t>allows you to add support for new formats without having to change any of your controller </a:t>
            </a:r>
            <a:r>
              <a:rPr lang="en-US" sz="2000" dirty="0" smtClean="0"/>
              <a:t>code.</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175</a:t>
            </a:fld>
            <a:endParaRPr lang="en-US"/>
          </a:p>
        </p:txBody>
      </p:sp>
    </p:spTree>
    <p:extLst>
      <p:ext uri="{BB962C8B-B14F-4D97-AF65-F5344CB8AC3E}">
        <p14:creationId xmlns:p14="http://schemas.microsoft.com/office/powerpoint/2010/main" val="3205500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New Features in </a:t>
            </a:r>
            <a:r>
              <a:rPr lang="en-US" dirty="0">
                <a:solidFill>
                  <a:schemeClr val="bg1"/>
                </a:solidFill>
              </a:rPr>
              <a:t>Web </a:t>
            </a:r>
            <a:r>
              <a:rPr lang="en-US" dirty="0" smtClean="0">
                <a:solidFill>
                  <a:schemeClr val="bg1"/>
                </a:solidFill>
              </a:rPr>
              <a:t>API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solidFill>
                  <a:srgbClr val="FF0000"/>
                </a:solidFill>
              </a:rPr>
              <a:t>Code-based configuration:</a:t>
            </a:r>
            <a:r>
              <a:rPr lang="en-US" sz="2000" dirty="0" smtClean="0"/>
              <a:t> Service configuration can be complex.</a:t>
            </a:r>
          </a:p>
          <a:p>
            <a:pPr marL="457200" indent="0">
              <a:buNone/>
            </a:pPr>
            <a:r>
              <a:rPr lang="en-US" sz="2000" dirty="0" smtClean="0"/>
              <a:t>Unlike WCF’s verbose and complex configuration file approach, Web API is configured entirely via code.</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176</a:t>
            </a:fld>
            <a:endParaRPr lang="en-US"/>
          </a:p>
        </p:txBody>
      </p:sp>
    </p:spTree>
    <p:extLst>
      <p:ext uri="{BB962C8B-B14F-4D97-AF65-F5344CB8AC3E}">
        <p14:creationId xmlns:p14="http://schemas.microsoft.com/office/powerpoint/2010/main" val="38719224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HTTP</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HTTP is not just for serving up web </a:t>
            </a:r>
            <a:r>
              <a:rPr lang="en-US" sz="2000" dirty="0" smtClean="0"/>
              <a:t>pages.</a:t>
            </a:r>
          </a:p>
          <a:p>
            <a:pPr marL="457200">
              <a:buFont typeface="Wingdings" panose="05000000000000000000" pitchFamily="2" charset="2"/>
              <a:buChar char="§"/>
            </a:pPr>
            <a:r>
              <a:rPr lang="en-US" sz="2000" dirty="0" smtClean="0"/>
              <a:t>HTTP </a:t>
            </a:r>
            <a:r>
              <a:rPr lang="en-US" sz="2000" dirty="0"/>
              <a:t>is also a powerful platform for </a:t>
            </a:r>
            <a:r>
              <a:rPr lang="en-US" sz="2000" dirty="0">
                <a:solidFill>
                  <a:srgbClr val="FF0000"/>
                </a:solidFill>
              </a:rPr>
              <a:t>building APIs</a:t>
            </a:r>
            <a:r>
              <a:rPr lang="en-US" sz="2000" dirty="0"/>
              <a:t> that </a:t>
            </a:r>
            <a:r>
              <a:rPr lang="en-US" sz="2000" dirty="0">
                <a:solidFill>
                  <a:srgbClr val="FF0000"/>
                </a:solidFill>
              </a:rPr>
              <a:t>expose services and </a:t>
            </a:r>
            <a:r>
              <a:rPr lang="en-US" sz="2000" dirty="0" smtClean="0">
                <a:solidFill>
                  <a:srgbClr val="FF0000"/>
                </a:solidFill>
              </a:rPr>
              <a:t>data</a:t>
            </a:r>
            <a:r>
              <a:rPr lang="en-US" sz="2000" dirty="0" smtClean="0"/>
              <a:t>.</a:t>
            </a:r>
          </a:p>
          <a:p>
            <a:pPr marL="457200">
              <a:buFont typeface="Wingdings" panose="05000000000000000000" pitchFamily="2" charset="2"/>
              <a:buChar char="§"/>
            </a:pPr>
            <a:r>
              <a:rPr lang="en-US" sz="2000" dirty="0" smtClean="0"/>
              <a:t>HTTP </a:t>
            </a:r>
            <a:r>
              <a:rPr lang="en-US" sz="2000" dirty="0"/>
              <a:t>is simple, flexible, and </a:t>
            </a:r>
            <a:r>
              <a:rPr lang="en-US" sz="2000" dirty="0" smtClean="0"/>
              <a:t>ubiquitous.</a:t>
            </a:r>
          </a:p>
          <a:p>
            <a:pPr marL="457200">
              <a:buFont typeface="Wingdings" panose="05000000000000000000" pitchFamily="2" charset="2"/>
              <a:buChar char="§"/>
            </a:pPr>
            <a:r>
              <a:rPr lang="en-US" sz="2000" dirty="0" smtClean="0"/>
              <a:t>Almost </a:t>
            </a:r>
            <a:r>
              <a:rPr lang="en-US" sz="2000" dirty="0"/>
              <a:t>any platform that you can think of has an </a:t>
            </a:r>
            <a:r>
              <a:rPr lang="en-US" sz="2000" dirty="0">
                <a:solidFill>
                  <a:srgbClr val="FF0000"/>
                </a:solidFill>
              </a:rPr>
              <a:t>HTTP library</a:t>
            </a:r>
            <a:r>
              <a:rPr lang="en-US" sz="2000" dirty="0"/>
              <a:t>, so HTTP services can reach a broad range of clients, including browsers, mobile devices, and traditional desktop </a:t>
            </a:r>
            <a:r>
              <a:rPr lang="en-US" sz="2000" dirty="0" smtClean="0"/>
              <a:t>applications.</a:t>
            </a:r>
          </a:p>
          <a:p>
            <a:pPr marL="457200">
              <a:buFont typeface="Wingdings" panose="05000000000000000000" pitchFamily="2" charset="2"/>
              <a:buChar char="§"/>
            </a:pPr>
            <a:r>
              <a:rPr lang="en-US" sz="2000" dirty="0" smtClean="0"/>
              <a:t>ASP.NET </a:t>
            </a:r>
            <a:r>
              <a:rPr lang="en-US" sz="2000" dirty="0"/>
              <a:t>Web API is a framework for building web APIs on top of the .NET Framework</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177</a:t>
            </a:fld>
            <a:endParaRPr lang="en-US"/>
          </a:p>
        </p:txBody>
      </p:sp>
    </p:spTree>
    <p:extLst>
      <p:ext uri="{BB962C8B-B14F-4D97-AF65-F5344CB8AC3E}">
        <p14:creationId xmlns:p14="http://schemas.microsoft.com/office/powerpoint/2010/main" val="31375014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Web Architecture</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Web</a:t>
            </a:r>
            <a:r>
              <a:rPr lang="en-US" sz="2000" dirty="0"/>
              <a:t> is built around three core </a:t>
            </a:r>
            <a:r>
              <a:rPr lang="en-US" sz="2000" dirty="0" smtClean="0"/>
              <a:t>concepts:</a:t>
            </a:r>
          </a:p>
          <a:p>
            <a:pPr marL="687388" indent="-225425">
              <a:buFont typeface="Wingdings" panose="05000000000000000000" pitchFamily="2" charset="2"/>
              <a:buChar char="ü"/>
            </a:pPr>
            <a:r>
              <a:rPr lang="en-US" sz="2000" dirty="0" smtClean="0"/>
              <a:t>Resources</a:t>
            </a:r>
          </a:p>
          <a:p>
            <a:pPr marL="687388" indent="-225425">
              <a:buFont typeface="Wingdings" panose="05000000000000000000" pitchFamily="2" charset="2"/>
              <a:buChar char="ü"/>
            </a:pPr>
            <a:r>
              <a:rPr lang="en-US" sz="2000" dirty="0" smtClean="0"/>
              <a:t>URIs and</a:t>
            </a:r>
          </a:p>
          <a:p>
            <a:pPr marL="687388" indent="-225425">
              <a:buFont typeface="Wingdings" panose="05000000000000000000" pitchFamily="2" charset="2"/>
              <a:buChar char="ü"/>
            </a:pPr>
            <a:r>
              <a:rPr lang="en-US" sz="2000" dirty="0" smtClean="0"/>
              <a:t>Representations</a:t>
            </a:r>
          </a:p>
          <a:p>
            <a:pPr marL="687388" indent="-225425">
              <a:buFont typeface="Wingdings" panose="05000000000000000000" pitchFamily="2" charset="2"/>
              <a:buChar char="ü"/>
            </a:pPr>
            <a:r>
              <a:rPr lang="en-US" sz="2000" dirty="0" smtClean="0"/>
              <a:t>Media Type (Closely Related)</a:t>
            </a:r>
          </a:p>
          <a:p>
            <a:pPr marL="461963" indent="0">
              <a:buNone/>
            </a:pPr>
            <a:r>
              <a:rPr lang="en-US" sz="2000" dirty="0" smtClean="0"/>
              <a:t>as shown </a:t>
            </a:r>
            <a:r>
              <a:rPr lang="en-US" sz="2000" dirty="0"/>
              <a:t>in </a:t>
            </a:r>
            <a:r>
              <a:rPr lang="en-US" sz="2000" dirty="0">
                <a:solidFill>
                  <a:srgbClr val="FF0000"/>
                </a:solidFill>
              </a:rPr>
              <a:t>Figure 1-2</a:t>
            </a:r>
            <a:r>
              <a:rPr lang="en-US" sz="2000" dirty="0"/>
              <a:t>.</a:t>
            </a:r>
          </a:p>
          <a:p>
            <a:pPr marL="461963" indent="-234950">
              <a:buFont typeface="Wingdings" panose="05000000000000000000" pitchFamily="2" charset="2"/>
              <a:buChar char="§"/>
            </a:pPr>
            <a:r>
              <a:rPr lang="en-US" sz="2000" dirty="0"/>
              <a:t>A resource has a URI that identifies it and that HTTP clients will use to find </a:t>
            </a:r>
            <a:r>
              <a:rPr lang="en-US" sz="2000" dirty="0" smtClean="0"/>
              <a:t>it.</a:t>
            </a:r>
          </a:p>
          <a:p>
            <a:pPr marL="461963" indent="-234950">
              <a:buFont typeface="Wingdings" panose="05000000000000000000" pitchFamily="2" charset="2"/>
              <a:buChar char="§"/>
            </a:pPr>
            <a:r>
              <a:rPr lang="en-US" sz="2000" dirty="0" smtClean="0"/>
              <a:t>A representation </a:t>
            </a:r>
            <a:r>
              <a:rPr lang="en-US" sz="2000" dirty="0"/>
              <a:t>is data that is returned from that </a:t>
            </a:r>
            <a:r>
              <a:rPr lang="en-US" sz="2000" dirty="0" smtClean="0"/>
              <a:t>resource.</a:t>
            </a:r>
          </a:p>
          <a:p>
            <a:pPr marL="461963" indent="-234950">
              <a:buFont typeface="Wingdings" panose="05000000000000000000" pitchFamily="2" charset="2"/>
              <a:buChar char="§"/>
            </a:pPr>
            <a:r>
              <a:rPr lang="en-US" sz="2000" dirty="0" smtClean="0"/>
              <a:t>Also </a:t>
            </a:r>
            <a:r>
              <a:rPr lang="en-US" sz="2000" dirty="0"/>
              <a:t>related and </a:t>
            </a:r>
            <a:r>
              <a:rPr lang="en-US" sz="2000" dirty="0" smtClean="0"/>
              <a:t>significant is </a:t>
            </a:r>
            <a:r>
              <a:rPr lang="en-US" sz="2000" dirty="0"/>
              <a:t>the </a:t>
            </a:r>
            <a:r>
              <a:rPr lang="en-US" sz="2000" dirty="0">
                <a:solidFill>
                  <a:srgbClr val="FF0000"/>
                </a:solidFill>
              </a:rPr>
              <a:t>media type</a:t>
            </a:r>
            <a:r>
              <a:rPr lang="en-US" sz="2000" dirty="0"/>
              <a:t>, which defines the </a:t>
            </a:r>
            <a:r>
              <a:rPr lang="en-US" sz="2000" dirty="0">
                <a:solidFill>
                  <a:srgbClr val="FF0000"/>
                </a:solidFill>
              </a:rPr>
              <a:t>format of that data</a:t>
            </a:r>
            <a:r>
              <a:rPr lang="en-US" sz="2000" dirty="0" smtClean="0"/>
              <a:t>.</a:t>
            </a:r>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178</a:t>
            </a:fld>
            <a:endParaRPr lang="en-US"/>
          </a:p>
        </p:txBody>
      </p:sp>
    </p:spTree>
    <p:extLst>
      <p:ext uri="{BB962C8B-B14F-4D97-AF65-F5344CB8AC3E}">
        <p14:creationId xmlns:p14="http://schemas.microsoft.com/office/powerpoint/2010/main" val="19377623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Web Architecture</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179</a:t>
            </a:fld>
            <a:endParaRPr lang="en-US"/>
          </a:p>
        </p:txBody>
      </p:sp>
      <p:pic>
        <p:nvPicPr>
          <p:cNvPr id="5" name="Picture 4"/>
          <p:cNvPicPr>
            <a:picLocks noChangeAspect="1"/>
          </p:cNvPicPr>
          <p:nvPr/>
        </p:nvPicPr>
        <p:blipFill>
          <a:blip r:embed="rId2"/>
          <a:stretch>
            <a:fillRect/>
          </a:stretch>
        </p:blipFill>
        <p:spPr>
          <a:xfrm>
            <a:off x="152400" y="1262339"/>
            <a:ext cx="6540682" cy="4406941"/>
          </a:xfrm>
          <a:prstGeom prst="rect">
            <a:avLst/>
          </a:prstGeom>
          <a:ln>
            <a:solidFill>
              <a:srgbClr val="5B9BD5"/>
            </a:solidFill>
          </a:ln>
        </p:spPr>
      </p:pic>
    </p:spTree>
    <p:extLst>
      <p:ext uri="{BB962C8B-B14F-4D97-AF65-F5344CB8AC3E}">
        <p14:creationId xmlns:p14="http://schemas.microsoft.com/office/powerpoint/2010/main" val="200040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Preparing Visual Studio</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Visual Studio Express contains all the features you need to create, test, and deploy Web API applications, but some of those features are hidden away until you ask for </a:t>
            </a:r>
            <a:r>
              <a:rPr lang="en-US" sz="2000" dirty="0" smtClean="0"/>
              <a:t>them.</a:t>
            </a:r>
          </a:p>
          <a:p>
            <a:pPr marL="461963">
              <a:buFont typeface="Wingdings" panose="05000000000000000000" pitchFamily="2" charset="2"/>
              <a:buChar char="§"/>
            </a:pPr>
            <a:r>
              <a:rPr lang="en-US" sz="2000" dirty="0" smtClean="0"/>
              <a:t>To </a:t>
            </a:r>
            <a:r>
              <a:rPr lang="en-US" sz="2000" dirty="0"/>
              <a:t>enable all of the features, select Expert Settings from the Visual Studio Tools ➤ Settings </a:t>
            </a:r>
            <a:r>
              <a:rPr lang="en-US" sz="2000" dirty="0" smtClean="0"/>
              <a:t>menu.</a:t>
            </a:r>
          </a:p>
          <a:p>
            <a:pPr marL="461963">
              <a:buFont typeface="Wingdings" panose="05000000000000000000" pitchFamily="2" charset="2"/>
              <a:buChar char="§"/>
            </a:pPr>
            <a:r>
              <a:rPr lang="en-US" sz="2000" dirty="0" smtClean="0"/>
              <a:t>Microsoft </a:t>
            </a:r>
            <a:r>
              <a:rPr lang="en-US" sz="2000" dirty="0"/>
              <a:t>has decided that the top-level menus in Visual Studio should be all in uppercase, which means that the menu to which I just referred is really </a:t>
            </a:r>
            <a:r>
              <a:rPr lang="en-US" sz="2000" dirty="0" smtClean="0"/>
              <a:t>TOOLS.</a:t>
            </a:r>
          </a:p>
          <a:p>
            <a:pPr marL="461963">
              <a:buFont typeface="Wingdings" panose="05000000000000000000" pitchFamily="2" charset="2"/>
              <a:buChar char="§"/>
            </a:pPr>
            <a:r>
              <a:rPr lang="en-US" sz="2000" dirty="0" smtClean="0"/>
              <a:t>I </a:t>
            </a:r>
            <a:r>
              <a:rPr lang="en-US" sz="2000" dirty="0"/>
              <a:t>think this is rather like shouting, and I will capitalize menu names like Tools is here throughout this book</a:t>
            </a:r>
            <a:r>
              <a:rPr lang="en-US" sz="2000" dirty="0" smtClean="0"/>
              <a:t>.</a:t>
            </a:r>
            <a:endParaRPr lang="en-US" sz="2000" dirty="0"/>
          </a:p>
        </p:txBody>
      </p:sp>
      <p:sp>
        <p:nvSpPr>
          <p:cNvPr id="4" name="Date Placeholder 3"/>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18</a:t>
            </a:fld>
            <a:endParaRPr lang="en-US"/>
          </a:p>
        </p:txBody>
      </p:sp>
    </p:spTree>
    <p:extLst>
      <p:ext uri="{BB962C8B-B14F-4D97-AF65-F5344CB8AC3E}">
        <p14:creationId xmlns:p14="http://schemas.microsoft.com/office/powerpoint/2010/main" val="11921953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Resource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resource is anything that has a </a:t>
            </a:r>
            <a:r>
              <a:rPr lang="en-US" sz="2000" dirty="0" smtClean="0">
                <a:solidFill>
                  <a:srgbClr val="FF0000"/>
                </a:solidFill>
              </a:rPr>
              <a:t>URI</a:t>
            </a:r>
            <a:r>
              <a:rPr lang="en-US" sz="2000" dirty="0" smtClean="0"/>
              <a:t>.</a:t>
            </a:r>
          </a:p>
          <a:p>
            <a:pPr marL="457200">
              <a:buFont typeface="Wingdings" panose="05000000000000000000" pitchFamily="2" charset="2"/>
              <a:buChar char="§"/>
            </a:pPr>
            <a:r>
              <a:rPr lang="en-US" sz="2000" dirty="0" smtClean="0"/>
              <a:t>The </a:t>
            </a:r>
            <a:r>
              <a:rPr lang="en-US" sz="2000" dirty="0"/>
              <a:t>resource itself is a </a:t>
            </a:r>
            <a:r>
              <a:rPr lang="en-US" sz="2000" dirty="0">
                <a:solidFill>
                  <a:srgbClr val="FF0000"/>
                </a:solidFill>
              </a:rPr>
              <a:t>conceptual mapping to one or more </a:t>
            </a:r>
            <a:r>
              <a:rPr lang="en-US" sz="2000" dirty="0" smtClean="0">
                <a:solidFill>
                  <a:srgbClr val="FF0000"/>
                </a:solidFill>
              </a:rPr>
              <a:t>entities</a:t>
            </a:r>
            <a:r>
              <a:rPr lang="en-US" sz="2000" dirty="0" smtClean="0"/>
              <a:t>.</a:t>
            </a:r>
          </a:p>
          <a:p>
            <a:pPr marL="457200">
              <a:buFont typeface="Wingdings" panose="05000000000000000000" pitchFamily="2" charset="2"/>
              <a:buChar char="§"/>
            </a:pPr>
            <a:r>
              <a:rPr lang="en-US" sz="2000" dirty="0" smtClean="0"/>
              <a:t>In </a:t>
            </a:r>
            <a:r>
              <a:rPr lang="en-US" sz="2000" dirty="0"/>
              <a:t>the early years of the Web it was very common for this entity to be a </a:t>
            </a:r>
            <a:r>
              <a:rPr lang="en-US" sz="2000" dirty="0">
                <a:solidFill>
                  <a:srgbClr val="FF0000"/>
                </a:solidFill>
              </a:rPr>
              <a:t>file</a:t>
            </a:r>
            <a:r>
              <a:rPr lang="en-US" sz="2000" dirty="0"/>
              <a:t> such as a </a:t>
            </a:r>
            <a:r>
              <a:rPr lang="en-US" sz="2000" dirty="0">
                <a:solidFill>
                  <a:srgbClr val="FF0000"/>
                </a:solidFill>
              </a:rPr>
              <a:t>document or web page</a:t>
            </a:r>
            <a:r>
              <a:rPr lang="en-US" sz="2000" dirty="0"/>
              <a:t>. </a:t>
            </a:r>
            <a:endParaRPr lang="en-US" sz="2000" dirty="0" smtClean="0"/>
          </a:p>
          <a:p>
            <a:pPr marL="457200">
              <a:buFont typeface="Wingdings" panose="05000000000000000000" pitchFamily="2" charset="2"/>
              <a:buChar char="§"/>
            </a:pPr>
            <a:r>
              <a:rPr lang="en-US" sz="2000" dirty="0" smtClean="0"/>
              <a:t>However</a:t>
            </a:r>
            <a:r>
              <a:rPr lang="en-US" sz="2000" dirty="0"/>
              <a:t>, a resource is not limited to being file </a:t>
            </a:r>
            <a:r>
              <a:rPr lang="en-US" sz="2000" dirty="0" smtClean="0"/>
              <a:t>oriented. A </a:t>
            </a:r>
            <a:r>
              <a:rPr lang="en-US" sz="2000" dirty="0"/>
              <a:t>resource can be a service that interfaces with anything such </a:t>
            </a:r>
            <a:r>
              <a:rPr lang="en-US" sz="2000" dirty="0" smtClean="0"/>
              <a:t>as</a:t>
            </a:r>
          </a:p>
          <a:p>
            <a:pPr marL="685800">
              <a:buFont typeface="Wingdings" panose="05000000000000000000" pitchFamily="2" charset="2"/>
              <a:buChar char="ü"/>
            </a:pPr>
            <a:r>
              <a:rPr lang="en-US" sz="2000" dirty="0" smtClean="0"/>
              <a:t>a catalog</a:t>
            </a:r>
          </a:p>
          <a:p>
            <a:pPr marL="685800">
              <a:buFont typeface="Wingdings" panose="05000000000000000000" pitchFamily="2" charset="2"/>
              <a:buChar char="ü"/>
            </a:pPr>
            <a:r>
              <a:rPr lang="en-US" sz="2000" dirty="0" smtClean="0"/>
              <a:t>a </a:t>
            </a:r>
            <a:r>
              <a:rPr lang="en-US" sz="2000" dirty="0"/>
              <a:t>device (e.g., a </a:t>
            </a:r>
            <a:r>
              <a:rPr lang="en-US" sz="2000" dirty="0" smtClean="0"/>
              <a:t>printer)</a:t>
            </a:r>
          </a:p>
          <a:p>
            <a:pPr marL="685800">
              <a:buFont typeface="Wingdings" panose="05000000000000000000" pitchFamily="2" charset="2"/>
              <a:buChar char="ü"/>
            </a:pPr>
            <a:r>
              <a:rPr lang="en-US" sz="2000" dirty="0" smtClean="0"/>
              <a:t>a </a:t>
            </a:r>
            <a:r>
              <a:rPr lang="en-US" sz="2000" dirty="0"/>
              <a:t>wireless garage door </a:t>
            </a:r>
            <a:r>
              <a:rPr lang="en-US" sz="2000" dirty="0" smtClean="0"/>
              <a:t>opener or</a:t>
            </a:r>
          </a:p>
          <a:p>
            <a:pPr marL="685800">
              <a:buFont typeface="Wingdings" panose="05000000000000000000" pitchFamily="2" charset="2"/>
              <a:buChar char="ü"/>
            </a:pPr>
            <a:r>
              <a:rPr lang="en-US" sz="2000" dirty="0" smtClean="0"/>
              <a:t>an </a:t>
            </a:r>
            <a:r>
              <a:rPr lang="en-US" sz="2000" dirty="0"/>
              <a:t>internal system like a CRM </a:t>
            </a:r>
            <a:r>
              <a:rPr lang="en-US" sz="2000" dirty="0" smtClean="0"/>
              <a:t>or</a:t>
            </a:r>
          </a:p>
          <a:p>
            <a:pPr marL="685800">
              <a:buFont typeface="Wingdings" panose="05000000000000000000" pitchFamily="2" charset="2"/>
              <a:buChar char="ü"/>
            </a:pPr>
            <a:r>
              <a:rPr lang="en-US" sz="2000" dirty="0" smtClean="0"/>
              <a:t>a </a:t>
            </a:r>
            <a:r>
              <a:rPr lang="en-US" sz="2000" dirty="0"/>
              <a:t>procurement </a:t>
            </a:r>
            <a:r>
              <a:rPr lang="en-US" sz="2000" dirty="0" smtClean="0"/>
              <a:t>system</a:t>
            </a:r>
          </a:p>
          <a:p>
            <a:pPr marL="457200">
              <a:buFont typeface="Wingdings" panose="05000000000000000000" pitchFamily="2" charset="2"/>
              <a:buChar char="§"/>
            </a:pPr>
            <a:r>
              <a:rPr lang="en-US" sz="2000" dirty="0" smtClean="0"/>
              <a:t>A </a:t>
            </a:r>
            <a:r>
              <a:rPr lang="en-US" sz="2000" dirty="0"/>
              <a:t>resource </a:t>
            </a:r>
            <a:r>
              <a:rPr lang="en-US" sz="2000" dirty="0" smtClean="0"/>
              <a:t>can also be a </a:t>
            </a:r>
            <a:r>
              <a:rPr lang="en-US" sz="2000" dirty="0" smtClean="0">
                <a:solidFill>
                  <a:srgbClr val="FF0000"/>
                </a:solidFill>
              </a:rPr>
              <a:t>streaming medium</a:t>
            </a:r>
            <a:r>
              <a:rPr lang="en-US" sz="2000" dirty="0" smtClean="0"/>
              <a:t> such as</a:t>
            </a:r>
          </a:p>
          <a:p>
            <a:pPr marL="685800">
              <a:buFont typeface="Wingdings" panose="05000000000000000000" pitchFamily="2" charset="2"/>
              <a:buChar char="ü"/>
            </a:pPr>
            <a:r>
              <a:rPr lang="en-US" sz="2000" dirty="0" smtClean="0"/>
              <a:t>a video or</a:t>
            </a:r>
          </a:p>
          <a:p>
            <a:pPr marL="685800">
              <a:buFont typeface="Wingdings" panose="05000000000000000000" pitchFamily="2" charset="2"/>
              <a:buChar char="ü"/>
            </a:pPr>
            <a:r>
              <a:rPr lang="en-US" sz="2000" dirty="0" smtClean="0"/>
              <a:t>an audio stream.</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180</a:t>
            </a:fld>
            <a:endParaRPr lang="en-US"/>
          </a:p>
        </p:txBody>
      </p:sp>
    </p:spTree>
    <p:extLst>
      <p:ext uri="{BB962C8B-B14F-4D97-AF65-F5344CB8AC3E}">
        <p14:creationId xmlns:p14="http://schemas.microsoft.com/office/powerpoint/2010/main" val="31452088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URI</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Each </a:t>
            </a:r>
            <a:r>
              <a:rPr lang="en-US" sz="2000" dirty="0"/>
              <a:t>resource is addressable through a unique </a:t>
            </a:r>
            <a:r>
              <a:rPr lang="en-US" sz="2000" dirty="0" smtClean="0"/>
              <a:t>URI.</a:t>
            </a:r>
          </a:p>
          <a:p>
            <a:pPr marL="457200">
              <a:buFont typeface="Wingdings" panose="05000000000000000000" pitchFamily="2" charset="2"/>
              <a:buChar char="§"/>
            </a:pPr>
            <a:r>
              <a:rPr lang="en-US" sz="2000" dirty="0" smtClean="0"/>
              <a:t>You </a:t>
            </a:r>
            <a:r>
              <a:rPr lang="en-US" sz="2000" dirty="0"/>
              <a:t>can think of a URI as a </a:t>
            </a:r>
            <a:r>
              <a:rPr lang="en-US" sz="2000" dirty="0">
                <a:solidFill>
                  <a:srgbClr val="FF0000"/>
                </a:solidFill>
              </a:rPr>
              <a:t>primary key</a:t>
            </a:r>
            <a:r>
              <a:rPr lang="en-US" sz="2000" dirty="0"/>
              <a:t> for a </a:t>
            </a:r>
            <a:r>
              <a:rPr lang="en-US" sz="2000" dirty="0" smtClean="0"/>
              <a:t>resource.</a:t>
            </a:r>
          </a:p>
          <a:p>
            <a:pPr marL="457200">
              <a:buFont typeface="Wingdings" panose="05000000000000000000" pitchFamily="2" charset="2"/>
              <a:buChar char="§"/>
            </a:pPr>
            <a:r>
              <a:rPr lang="en-US" sz="2000" dirty="0" smtClean="0"/>
              <a:t>Examples </a:t>
            </a:r>
            <a:r>
              <a:rPr lang="en-US" sz="2000" dirty="0"/>
              <a:t>of URIs are </a:t>
            </a:r>
            <a:endParaRPr lang="en-US" sz="2000" dirty="0" smtClean="0"/>
          </a:p>
          <a:p>
            <a:pPr indent="0">
              <a:buNone/>
            </a:pPr>
            <a:r>
              <a:rPr lang="en-US" sz="2000" dirty="0"/>
              <a:t>	</a:t>
            </a:r>
            <a:r>
              <a:rPr lang="en-US" sz="2000" dirty="0" smtClean="0"/>
              <a:t>http</a:t>
            </a:r>
            <a:r>
              <a:rPr lang="en-US" sz="2000" dirty="0"/>
              <a:t>://fabri‐ </a:t>
            </a:r>
            <a:r>
              <a:rPr lang="en-US" sz="2000" dirty="0" smtClean="0"/>
              <a:t>kam.com/orders/100			http</a:t>
            </a:r>
            <a:r>
              <a:rPr lang="en-US" sz="2000" dirty="0"/>
              <a:t>://ftp.fabrikam.com, </a:t>
            </a:r>
            <a:endParaRPr lang="en-US" sz="2000" dirty="0" smtClean="0"/>
          </a:p>
          <a:p>
            <a:pPr indent="0">
              <a:buNone/>
            </a:pPr>
            <a:r>
              <a:rPr lang="en-US" sz="2000" dirty="0"/>
              <a:t>	</a:t>
            </a:r>
            <a:r>
              <a:rPr lang="en-US" sz="2000" dirty="0" smtClean="0">
                <a:hlinkClick r:id="rId2"/>
              </a:rPr>
              <a:t>mailto:John.Doe@example.com</a:t>
            </a:r>
            <a:r>
              <a:rPr lang="en-US" sz="2000" dirty="0" smtClean="0"/>
              <a:t>			telnet</a:t>
            </a:r>
            <a:r>
              <a:rPr lang="en-US" sz="2000" dirty="0"/>
              <a:t>:// </a:t>
            </a:r>
            <a:r>
              <a:rPr lang="en-US" sz="2000" dirty="0" smtClean="0"/>
              <a:t>192.168.1.100</a:t>
            </a:r>
            <a:endParaRPr lang="en-US" sz="2000" dirty="0"/>
          </a:p>
          <a:p>
            <a:pPr indent="0">
              <a:buNone/>
            </a:pPr>
            <a:r>
              <a:rPr lang="en-US" sz="2000" dirty="0" smtClean="0"/>
              <a:t>	urn:isbn:978-1-449-33771-1.</a:t>
            </a:r>
          </a:p>
          <a:p>
            <a:pPr marL="457200">
              <a:buFont typeface="Wingdings" panose="05000000000000000000" pitchFamily="2" charset="2"/>
              <a:buChar char="§"/>
            </a:pPr>
            <a:r>
              <a:rPr lang="en-US" sz="2000" dirty="0" smtClean="0"/>
              <a:t>A </a:t>
            </a:r>
            <a:r>
              <a:rPr lang="en-US" sz="2000" dirty="0"/>
              <a:t>URI can correspond only to a single resource, though multiple URIs can point to the same </a:t>
            </a:r>
            <a:r>
              <a:rPr lang="en-US" sz="2000" dirty="0" smtClean="0"/>
              <a:t>resource.</a:t>
            </a:r>
          </a:p>
          <a:p>
            <a:pPr marL="457200">
              <a:buFont typeface="Wingdings" panose="05000000000000000000" pitchFamily="2" charset="2"/>
              <a:buChar char="§"/>
            </a:pPr>
            <a:r>
              <a:rPr lang="en-US" sz="2000" dirty="0" smtClean="0"/>
              <a:t>Each </a:t>
            </a:r>
            <a:r>
              <a:rPr lang="en-US" sz="2000" dirty="0"/>
              <a:t>URI is of the </a:t>
            </a:r>
            <a:r>
              <a:rPr lang="en-US" sz="2000" dirty="0" smtClean="0"/>
              <a:t>form:		</a:t>
            </a:r>
            <a:r>
              <a:rPr lang="en-US" sz="2000" dirty="0" smtClean="0">
                <a:solidFill>
                  <a:srgbClr val="0070C0"/>
                </a:solidFill>
              </a:rPr>
              <a:t>scheme:hierarchical </a:t>
            </a:r>
            <a:r>
              <a:rPr lang="en-US" sz="2000" dirty="0">
                <a:solidFill>
                  <a:srgbClr val="0070C0"/>
                </a:solidFill>
              </a:rPr>
              <a:t>part[?query][#</a:t>
            </a:r>
            <a:r>
              <a:rPr lang="en-US" sz="2000" dirty="0" smtClean="0">
                <a:solidFill>
                  <a:srgbClr val="0070C0"/>
                </a:solidFill>
              </a:rPr>
              <a:t>fragment]</a:t>
            </a:r>
          </a:p>
          <a:p>
            <a:pPr marL="457200" indent="0">
              <a:buNone/>
            </a:pPr>
            <a:r>
              <a:rPr lang="en-US" sz="2000" dirty="0" smtClean="0"/>
              <a:t>with </a:t>
            </a:r>
            <a:r>
              <a:rPr lang="en-US" sz="2000" dirty="0"/>
              <a:t>the query string and fragment being </a:t>
            </a:r>
            <a:r>
              <a:rPr lang="en-US" sz="2000" dirty="0" smtClean="0"/>
              <a:t>optional.</a:t>
            </a:r>
          </a:p>
          <a:p>
            <a:pPr marL="457200">
              <a:buFont typeface="Wingdings" panose="05000000000000000000" pitchFamily="2" charset="2"/>
              <a:buChar char="§"/>
            </a:pPr>
            <a:r>
              <a:rPr lang="en-US" sz="2000" dirty="0" smtClean="0"/>
              <a:t>The </a:t>
            </a:r>
            <a:r>
              <a:rPr lang="en-US" sz="2000" dirty="0"/>
              <a:t>hierachical part further consists of an optional authority and hierachical </a:t>
            </a:r>
            <a:r>
              <a:rPr lang="en-US" sz="2000" dirty="0" smtClean="0"/>
              <a:t>path.</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181</a:t>
            </a:fld>
            <a:endParaRPr lang="en-US"/>
          </a:p>
        </p:txBody>
      </p:sp>
    </p:spTree>
    <p:extLst>
      <p:ext uri="{BB962C8B-B14F-4D97-AF65-F5344CB8AC3E}">
        <p14:creationId xmlns:p14="http://schemas.microsoft.com/office/powerpoint/2010/main" val="14208954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URI: Categories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URIs </a:t>
            </a:r>
            <a:r>
              <a:rPr lang="en-US" sz="2000" dirty="0"/>
              <a:t>are divided into two categories, URLs and </a:t>
            </a:r>
            <a:r>
              <a:rPr lang="en-US" sz="2000" dirty="0" smtClean="0"/>
              <a:t>URNs.</a:t>
            </a:r>
          </a:p>
          <a:p>
            <a:pPr marL="687388" indent="-225425">
              <a:buFont typeface="Wingdings" panose="05000000000000000000" pitchFamily="2" charset="2"/>
              <a:buChar char="ü"/>
            </a:pPr>
            <a:r>
              <a:rPr lang="en-US" sz="2000" dirty="0" smtClean="0"/>
              <a:t>A </a:t>
            </a:r>
            <a:r>
              <a:rPr lang="en-US" sz="2000" dirty="0"/>
              <a:t>URL (Universal Resource Locator) is an identifier that also refers to the means of accessing the resource, </a:t>
            </a:r>
          </a:p>
          <a:p>
            <a:pPr marL="687388" indent="-225425">
              <a:buFont typeface="Wingdings" panose="05000000000000000000" pitchFamily="2" charset="2"/>
              <a:buChar char="ü"/>
            </a:pPr>
            <a:r>
              <a:rPr lang="en-US" sz="2000" dirty="0" smtClean="0"/>
              <a:t>A </a:t>
            </a:r>
            <a:r>
              <a:rPr lang="en-US" sz="2000" dirty="0"/>
              <a:t>URN (Universal Resource Name) is simply a unique identifier for a </a:t>
            </a:r>
            <a:r>
              <a:rPr lang="en-US" sz="2000" dirty="0" smtClean="0"/>
              <a:t>resource.</a:t>
            </a:r>
          </a:p>
          <a:p>
            <a:pPr marL="457200">
              <a:buFont typeface="Wingdings" panose="05000000000000000000" pitchFamily="2" charset="2"/>
              <a:buChar char="§"/>
            </a:pPr>
            <a:r>
              <a:rPr lang="en-US" sz="2000" dirty="0" smtClean="0"/>
              <a:t>Each </a:t>
            </a:r>
            <a:r>
              <a:rPr lang="en-US" sz="2000" dirty="0"/>
              <a:t>of the preceding example URIs is also a URL except the last one, which is a URN for this </a:t>
            </a:r>
            <a:r>
              <a:rPr lang="en-US" sz="2000" dirty="0" smtClean="0"/>
              <a:t>book.</a:t>
            </a:r>
          </a:p>
          <a:p>
            <a:pPr marL="457200">
              <a:buFont typeface="Wingdings" panose="05000000000000000000" pitchFamily="2" charset="2"/>
              <a:buChar char="§"/>
            </a:pPr>
            <a:r>
              <a:rPr lang="en-US" sz="2000" dirty="0" smtClean="0"/>
              <a:t>It </a:t>
            </a:r>
            <a:r>
              <a:rPr lang="en-US" sz="2000" dirty="0"/>
              <a:t>contains no information on how to access the resource but does identify </a:t>
            </a:r>
            <a:r>
              <a:rPr lang="en-US" sz="2000" dirty="0" smtClean="0"/>
              <a:t>it.</a:t>
            </a:r>
          </a:p>
          <a:p>
            <a:pPr marL="457200">
              <a:buFont typeface="Wingdings" panose="05000000000000000000" pitchFamily="2" charset="2"/>
              <a:buChar char="§"/>
            </a:pPr>
            <a:r>
              <a:rPr lang="en-US" sz="2000" dirty="0" smtClean="0"/>
              <a:t>In </a:t>
            </a:r>
            <a:r>
              <a:rPr lang="en-US" sz="2000" dirty="0"/>
              <a:t>practice, however, the majority of URIs you will likely see will be URLs, and for this reason the two are often used synonymously.</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182</a:t>
            </a:fld>
            <a:endParaRPr lang="en-US"/>
          </a:p>
        </p:txBody>
      </p:sp>
    </p:spTree>
    <p:extLst>
      <p:ext uri="{BB962C8B-B14F-4D97-AF65-F5344CB8AC3E}">
        <p14:creationId xmlns:p14="http://schemas.microsoft.com/office/powerpoint/2010/main" val="2543336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Cool URIs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cool URI is a URI that is simple, easy to remember (like http://www.example.com/ </a:t>
            </a:r>
            <a:r>
              <a:rPr lang="en-US" sz="2000" dirty="0" smtClean="0"/>
              <a:t>people/alice</a:t>
            </a:r>
            <a:r>
              <a:rPr lang="en-US" sz="2000" dirty="0"/>
              <a:t>), and doesn’t </a:t>
            </a:r>
            <a:r>
              <a:rPr lang="en-US" sz="2000" dirty="0" smtClean="0"/>
              <a:t>change.</a:t>
            </a:r>
          </a:p>
          <a:p>
            <a:pPr marL="457200">
              <a:buFont typeface="Wingdings" panose="05000000000000000000" pitchFamily="2" charset="2"/>
              <a:buChar char="§"/>
            </a:pPr>
            <a:r>
              <a:rPr lang="en-US" sz="2000" dirty="0" smtClean="0"/>
              <a:t>The </a:t>
            </a:r>
            <a:r>
              <a:rPr lang="en-US" sz="2000" dirty="0"/>
              <a:t>reason for the URI not to change is so it does not break existing systems that have linked to the </a:t>
            </a:r>
            <a:r>
              <a:rPr lang="en-US" sz="2000" dirty="0" smtClean="0"/>
              <a:t>URI.</a:t>
            </a:r>
          </a:p>
          <a:p>
            <a:pPr marL="457200">
              <a:buFont typeface="Wingdings" panose="05000000000000000000" pitchFamily="2" charset="2"/>
              <a:buChar char="§"/>
            </a:pPr>
            <a:r>
              <a:rPr lang="en-US" sz="2000" dirty="0" smtClean="0"/>
              <a:t>So</a:t>
            </a:r>
            <a:r>
              <a:rPr lang="en-US" sz="2000" dirty="0"/>
              <a:t>, if your resources are designed with the idea that clients maintain bookmarks to them, you should consider using a cool </a:t>
            </a:r>
            <a:r>
              <a:rPr lang="en-US" sz="2000" dirty="0" smtClean="0"/>
              <a:t>URI.</a:t>
            </a:r>
          </a:p>
          <a:p>
            <a:pPr marL="457200">
              <a:buFont typeface="Wingdings" panose="05000000000000000000" pitchFamily="2" charset="2"/>
              <a:buChar char="§"/>
            </a:pPr>
            <a:r>
              <a:rPr lang="en-US" sz="2000" dirty="0" smtClean="0"/>
              <a:t>Cool </a:t>
            </a:r>
            <a:r>
              <a:rPr lang="en-US" sz="2000" dirty="0"/>
              <a:t>URIs work really well in particular for web pages to which other sites commonly link, or that users often store in their browser </a:t>
            </a:r>
            <a:r>
              <a:rPr lang="en-US" sz="2000" dirty="0" smtClean="0"/>
              <a:t>favorites.</a:t>
            </a:r>
          </a:p>
          <a:p>
            <a:pPr marL="457200">
              <a:buFont typeface="Wingdings" panose="05000000000000000000" pitchFamily="2" charset="2"/>
              <a:buChar char="§"/>
            </a:pPr>
            <a:r>
              <a:rPr lang="en-US" sz="2000" dirty="0" smtClean="0"/>
              <a:t>It </a:t>
            </a:r>
            <a:r>
              <a:rPr lang="en-US" sz="2000" dirty="0"/>
              <a:t>is not required that URIs be </a:t>
            </a:r>
            <a:r>
              <a:rPr lang="en-US" sz="2000" dirty="0" smtClean="0"/>
              <a:t>cool. </a:t>
            </a:r>
          </a:p>
          <a:p>
            <a:pPr marL="457200">
              <a:buFont typeface="Wingdings" panose="05000000000000000000" pitchFamily="2" charset="2"/>
              <a:buChar char="§"/>
            </a:pPr>
            <a:r>
              <a:rPr lang="en-US" sz="2000" dirty="0" smtClean="0"/>
              <a:t>There </a:t>
            </a:r>
            <a:r>
              <a:rPr lang="en-US" sz="2000" dirty="0"/>
              <a:t>are benefits to designing APIs without exposing many cool URIs.</a:t>
            </a:r>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183</a:t>
            </a:fld>
            <a:endParaRPr lang="en-US"/>
          </a:p>
        </p:txBody>
      </p:sp>
    </p:spTree>
    <p:extLst>
      <p:ext uri="{BB962C8B-B14F-4D97-AF65-F5344CB8AC3E}">
        <p14:creationId xmlns:p14="http://schemas.microsoft.com/office/powerpoint/2010/main" val="1664671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Representation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representation is a </a:t>
            </a:r>
            <a:r>
              <a:rPr lang="en-US" sz="2000" dirty="0">
                <a:solidFill>
                  <a:srgbClr val="FF0000"/>
                </a:solidFill>
              </a:rPr>
              <a:t>snapshot of a resource’s state</a:t>
            </a:r>
            <a:r>
              <a:rPr lang="en-US" sz="2000" dirty="0"/>
              <a:t> at a point in </a:t>
            </a:r>
            <a:r>
              <a:rPr lang="en-US" sz="2000" dirty="0" smtClean="0"/>
              <a:t>time.</a:t>
            </a:r>
          </a:p>
          <a:p>
            <a:pPr marL="457200">
              <a:buFont typeface="Wingdings" panose="05000000000000000000" pitchFamily="2" charset="2"/>
              <a:buChar char="§"/>
            </a:pPr>
            <a:r>
              <a:rPr lang="en-US" sz="2000" dirty="0" smtClean="0"/>
              <a:t>Whenever </a:t>
            </a:r>
            <a:r>
              <a:rPr lang="en-US" sz="2000" dirty="0"/>
              <a:t>an HTTP client requests a resource, it is the representation that is returned, not the resource </a:t>
            </a:r>
            <a:r>
              <a:rPr lang="en-US" sz="2000" dirty="0" smtClean="0"/>
              <a:t>itself.</a:t>
            </a:r>
          </a:p>
          <a:p>
            <a:pPr marL="457200">
              <a:buFont typeface="Wingdings" panose="05000000000000000000" pitchFamily="2" charset="2"/>
              <a:buChar char="§"/>
            </a:pPr>
            <a:r>
              <a:rPr lang="en-US" sz="2000" dirty="0" smtClean="0"/>
              <a:t>From </a:t>
            </a:r>
            <a:r>
              <a:rPr lang="en-US" sz="2000" dirty="0"/>
              <a:t>one request to the next, the resource state can change dramatically, thus the </a:t>
            </a:r>
            <a:r>
              <a:rPr lang="en-US" sz="2000" dirty="0" smtClean="0"/>
              <a:t>representation </a:t>
            </a:r>
            <a:r>
              <a:rPr lang="en-US" sz="2000" dirty="0"/>
              <a:t>that is returned can be very </a:t>
            </a:r>
            <a:r>
              <a:rPr lang="en-US" sz="2000" dirty="0" smtClean="0"/>
              <a:t>different.</a:t>
            </a:r>
          </a:p>
          <a:p>
            <a:pPr marL="457200">
              <a:buFont typeface="Wingdings" panose="05000000000000000000" pitchFamily="2" charset="2"/>
              <a:buChar char="§"/>
            </a:pPr>
            <a:r>
              <a:rPr lang="en-US" sz="2000" dirty="0" smtClean="0"/>
              <a:t>For </a:t>
            </a:r>
            <a:r>
              <a:rPr lang="en-US" sz="2000" dirty="0"/>
              <a:t>example, imagine an API for developer articles that exposes the top article via the URI http://devarticles.com/articles/ </a:t>
            </a:r>
            <a:r>
              <a:rPr lang="en-US" sz="2000" dirty="0" smtClean="0"/>
              <a:t>top.</a:t>
            </a:r>
          </a:p>
          <a:p>
            <a:pPr marL="457200">
              <a:buFont typeface="Wingdings" panose="05000000000000000000" pitchFamily="2" charset="2"/>
              <a:buChar char="§"/>
            </a:pPr>
            <a:r>
              <a:rPr lang="en-US" sz="2000" dirty="0" smtClean="0"/>
              <a:t>Instead </a:t>
            </a:r>
            <a:r>
              <a:rPr lang="en-US" sz="2000" dirty="0"/>
              <a:t>of returning a link to the content, the API returns a </a:t>
            </a:r>
            <a:r>
              <a:rPr lang="en-US" sz="2000" dirty="0">
                <a:solidFill>
                  <a:srgbClr val="FF0000"/>
                </a:solidFill>
              </a:rPr>
              <a:t>redirect to the actual </a:t>
            </a:r>
            <a:r>
              <a:rPr lang="en-US" sz="2000" dirty="0" smtClean="0">
                <a:solidFill>
                  <a:srgbClr val="FF0000"/>
                </a:solidFill>
              </a:rPr>
              <a:t>article</a:t>
            </a:r>
            <a:r>
              <a:rPr lang="en-US" sz="2000" dirty="0" smtClean="0"/>
              <a:t>.</a:t>
            </a:r>
          </a:p>
          <a:p>
            <a:pPr marL="457200">
              <a:buFont typeface="Wingdings" panose="05000000000000000000" pitchFamily="2" charset="2"/>
              <a:buChar char="§"/>
            </a:pPr>
            <a:r>
              <a:rPr lang="en-US" sz="2000" dirty="0" smtClean="0"/>
              <a:t>Over </a:t>
            </a:r>
            <a:r>
              <a:rPr lang="en-US" sz="2000" dirty="0"/>
              <a:t>time, as the top article changes, the representation (via the redirect) changes </a:t>
            </a:r>
            <a:r>
              <a:rPr lang="en-US" sz="2000" dirty="0" smtClean="0"/>
              <a:t>accordingly.</a:t>
            </a:r>
          </a:p>
          <a:p>
            <a:pPr marL="457200">
              <a:buFont typeface="Wingdings" panose="05000000000000000000" pitchFamily="2" charset="2"/>
              <a:buChar char="§"/>
            </a:pPr>
            <a:r>
              <a:rPr lang="en-US" sz="2000" dirty="0" smtClean="0"/>
              <a:t>The </a:t>
            </a:r>
            <a:r>
              <a:rPr lang="en-US" sz="2000" dirty="0"/>
              <a:t>resource, however, is not the article in this case; </a:t>
            </a:r>
            <a:r>
              <a:rPr lang="en-US" sz="2000" dirty="0">
                <a:solidFill>
                  <a:srgbClr val="FF0000"/>
                </a:solidFill>
              </a:rPr>
              <a:t>it’s the logic running on the server</a:t>
            </a:r>
            <a:r>
              <a:rPr lang="en-US" sz="2000" dirty="0"/>
              <a:t> that retrieves the top article from the database and returns the </a:t>
            </a:r>
            <a:r>
              <a:rPr lang="en-US" sz="2000" dirty="0" smtClean="0"/>
              <a:t>redirect.</a:t>
            </a:r>
          </a:p>
          <a:p>
            <a:pPr marL="457200">
              <a:buFont typeface="Wingdings" panose="05000000000000000000" pitchFamily="2" charset="2"/>
              <a:buChar char="§"/>
            </a:pPr>
            <a:r>
              <a:rPr lang="en-US" sz="2000" dirty="0" smtClean="0"/>
              <a:t>It </a:t>
            </a:r>
            <a:r>
              <a:rPr lang="en-US" sz="2000" dirty="0"/>
              <a:t>is important to note that each resource can have one or more </a:t>
            </a:r>
            <a:r>
              <a:rPr lang="en-US" sz="2000" dirty="0" smtClean="0"/>
              <a:t>representations.</a:t>
            </a:r>
            <a:endParaRPr lang="en-US" sz="2000" dirty="0"/>
          </a:p>
          <a:p>
            <a:pPr>
              <a:buFont typeface="Wingdings" panose="05000000000000000000" pitchFamily="2" charset="2"/>
              <a:buChar char="v"/>
            </a:pP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184</a:t>
            </a:fld>
            <a:endParaRPr lang="en-US"/>
          </a:p>
        </p:txBody>
      </p:sp>
    </p:spTree>
    <p:extLst>
      <p:ext uri="{BB962C8B-B14F-4D97-AF65-F5344CB8AC3E}">
        <p14:creationId xmlns:p14="http://schemas.microsoft.com/office/powerpoint/2010/main" val="1436838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Media Type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Each representation has a specific format known as a media </a:t>
            </a:r>
            <a:r>
              <a:rPr lang="en-US" sz="2000" dirty="0" smtClean="0"/>
              <a:t>type.</a:t>
            </a:r>
          </a:p>
          <a:p>
            <a:pPr marL="457200">
              <a:buFont typeface="Wingdings" panose="05000000000000000000" pitchFamily="2" charset="2"/>
              <a:buChar char="§"/>
            </a:pPr>
            <a:r>
              <a:rPr lang="en-US" sz="2000" dirty="0" smtClean="0"/>
              <a:t>A </a:t>
            </a:r>
            <a:r>
              <a:rPr lang="en-US" sz="2000" dirty="0"/>
              <a:t>media type is a format for passing information across the Internet between clients and </a:t>
            </a:r>
            <a:r>
              <a:rPr lang="en-US" sz="2000" dirty="0" smtClean="0"/>
              <a:t>servers.</a:t>
            </a:r>
          </a:p>
          <a:p>
            <a:pPr marL="457200">
              <a:buFont typeface="Wingdings" panose="05000000000000000000" pitchFamily="2" charset="2"/>
              <a:buChar char="§"/>
            </a:pPr>
            <a:r>
              <a:rPr lang="en-US" sz="2000" dirty="0" smtClean="0"/>
              <a:t>It </a:t>
            </a:r>
            <a:r>
              <a:rPr lang="en-US" sz="2000" dirty="0"/>
              <a:t>is indicated with a two-part identifier like </a:t>
            </a:r>
            <a:r>
              <a:rPr lang="en-US" sz="2000" dirty="0" smtClean="0"/>
              <a:t>text/html.</a:t>
            </a:r>
          </a:p>
          <a:p>
            <a:pPr marL="457200">
              <a:buFont typeface="Wingdings" panose="05000000000000000000" pitchFamily="2" charset="2"/>
              <a:buChar char="§"/>
            </a:pPr>
            <a:r>
              <a:rPr lang="en-US" sz="2000" dirty="0" smtClean="0"/>
              <a:t>Media </a:t>
            </a:r>
            <a:r>
              <a:rPr lang="en-US" sz="2000" dirty="0"/>
              <a:t>types serve different </a:t>
            </a:r>
            <a:r>
              <a:rPr lang="en-US" sz="2000" dirty="0" smtClean="0"/>
              <a:t>purposes.</a:t>
            </a:r>
          </a:p>
          <a:p>
            <a:pPr marL="457200">
              <a:buFont typeface="Wingdings" panose="05000000000000000000" pitchFamily="2" charset="2"/>
              <a:buChar char="§"/>
            </a:pPr>
            <a:r>
              <a:rPr lang="en-US" sz="2000" dirty="0" smtClean="0"/>
              <a:t>Some </a:t>
            </a:r>
            <a:r>
              <a:rPr lang="en-US" sz="2000" dirty="0"/>
              <a:t>are extremely general purpose, like application/json (which is a collection of values or key values) or text/html (which is primarily for documents rendered in a browser</a:t>
            </a:r>
            <a:r>
              <a:rPr lang="en-US" sz="2000" dirty="0" smtClean="0"/>
              <a:t>).</a:t>
            </a:r>
          </a:p>
          <a:p>
            <a:pPr marL="457200">
              <a:buFont typeface="Wingdings" panose="05000000000000000000" pitchFamily="2" charset="2"/>
              <a:buChar char="§"/>
            </a:pPr>
            <a:r>
              <a:rPr lang="en-US" sz="2000" dirty="0" smtClean="0"/>
              <a:t>Other </a:t>
            </a:r>
            <a:r>
              <a:rPr lang="en-US" sz="2000" dirty="0"/>
              <a:t>media types have more constrained semantics like </a:t>
            </a:r>
            <a:r>
              <a:rPr lang="en-US" sz="2000" dirty="0">
                <a:solidFill>
                  <a:srgbClr val="FF0000"/>
                </a:solidFill>
              </a:rPr>
              <a:t>application/ atom+xml</a:t>
            </a:r>
            <a:r>
              <a:rPr lang="en-US" sz="2000" dirty="0"/>
              <a:t> and </a:t>
            </a:r>
            <a:r>
              <a:rPr lang="en-US" sz="2000" dirty="0">
                <a:solidFill>
                  <a:srgbClr val="FF0000"/>
                </a:solidFill>
              </a:rPr>
              <a:t>application/collection+json</a:t>
            </a:r>
            <a:r>
              <a:rPr lang="en-US" sz="2000" dirty="0"/>
              <a:t>, which are designed specifically for managing feeds and </a:t>
            </a:r>
            <a:r>
              <a:rPr lang="en-US" sz="2000" dirty="0" smtClean="0"/>
              <a:t>lists.</a:t>
            </a:r>
          </a:p>
          <a:p>
            <a:pPr marL="457200">
              <a:buFont typeface="Wingdings" panose="05000000000000000000" pitchFamily="2" charset="2"/>
              <a:buChar char="§"/>
            </a:pPr>
            <a:r>
              <a:rPr lang="en-US" sz="2000" dirty="0" smtClean="0"/>
              <a:t>Then </a:t>
            </a:r>
            <a:r>
              <a:rPr lang="en-US" sz="2000" dirty="0"/>
              <a:t>there is </a:t>
            </a:r>
            <a:r>
              <a:rPr lang="en-US" sz="2000" dirty="0">
                <a:solidFill>
                  <a:srgbClr val="FF0000"/>
                </a:solidFill>
              </a:rPr>
              <a:t>image/png</a:t>
            </a:r>
            <a:r>
              <a:rPr lang="en-US" sz="2000" dirty="0"/>
              <a:t>, which is for PNG </a:t>
            </a:r>
            <a:r>
              <a:rPr lang="en-US" sz="2000" dirty="0" smtClean="0"/>
              <a:t>images.</a:t>
            </a:r>
          </a:p>
          <a:p>
            <a:pPr marL="457200">
              <a:buFont typeface="Wingdings" panose="05000000000000000000" pitchFamily="2" charset="2"/>
              <a:buChar char="§"/>
            </a:pPr>
            <a:r>
              <a:rPr lang="en-US" sz="2000" dirty="0" smtClean="0"/>
              <a:t>Media </a:t>
            </a:r>
            <a:r>
              <a:rPr lang="en-US" sz="2000" dirty="0"/>
              <a:t>types can also be highly domain specific, like </a:t>
            </a:r>
            <a:r>
              <a:rPr lang="en-US" sz="2000" dirty="0">
                <a:solidFill>
                  <a:srgbClr val="FF0000"/>
                </a:solidFill>
              </a:rPr>
              <a:t>text/vcard</a:t>
            </a:r>
            <a:r>
              <a:rPr lang="en-US" sz="2000" dirty="0"/>
              <a:t>, which is used for </a:t>
            </a:r>
            <a:r>
              <a:rPr lang="en-US" sz="2000" dirty="0" smtClean="0"/>
              <a:t>electronically </a:t>
            </a:r>
            <a:r>
              <a:rPr lang="en-US" sz="2000" dirty="0"/>
              <a:t>sharing business card and contact </a:t>
            </a:r>
            <a:r>
              <a:rPr lang="en-US" sz="2000" dirty="0" smtClean="0"/>
              <a:t>information.</a:t>
            </a:r>
          </a:p>
          <a:p>
            <a:pPr marL="457200">
              <a:buFont typeface="Wingdings" panose="05000000000000000000" pitchFamily="2" charset="2"/>
              <a:buChar char="§"/>
            </a:pP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185</a:t>
            </a:fld>
            <a:endParaRPr lang="en-US"/>
          </a:p>
        </p:txBody>
      </p:sp>
    </p:spTree>
    <p:extLst>
      <p:ext uri="{BB962C8B-B14F-4D97-AF65-F5344CB8AC3E}">
        <p14:creationId xmlns:p14="http://schemas.microsoft.com/office/powerpoint/2010/main" val="34370112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Media Type: Parts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media type itself actually comprises two </a:t>
            </a:r>
            <a:r>
              <a:rPr lang="en-US" sz="2000" dirty="0" smtClean="0"/>
              <a:t>parts.</a:t>
            </a:r>
          </a:p>
          <a:p>
            <a:pPr marL="457200">
              <a:buFont typeface="Wingdings" panose="05000000000000000000" pitchFamily="2" charset="2"/>
              <a:buChar char="§"/>
            </a:pPr>
            <a:r>
              <a:rPr lang="en-US" sz="2000" dirty="0" smtClean="0"/>
              <a:t>The </a:t>
            </a:r>
            <a:r>
              <a:rPr lang="en-US" sz="2000" dirty="0"/>
              <a:t>first part (before the slash) is the top-level media type. It describes general type information and common handling </a:t>
            </a:r>
            <a:r>
              <a:rPr lang="en-US" sz="2000" dirty="0" smtClean="0"/>
              <a:t>rules.</a:t>
            </a:r>
          </a:p>
          <a:p>
            <a:pPr marL="461963" indent="0">
              <a:buNone/>
            </a:pPr>
            <a:r>
              <a:rPr lang="en-US" sz="2000" dirty="0" smtClean="0"/>
              <a:t>Common </a:t>
            </a:r>
            <a:r>
              <a:rPr lang="en-US" sz="2000" dirty="0"/>
              <a:t>top-level types are application, image, text, video, and </a:t>
            </a:r>
            <a:r>
              <a:rPr lang="en-US" sz="2000" dirty="0" smtClean="0"/>
              <a:t>multipart.</a:t>
            </a:r>
          </a:p>
          <a:p>
            <a:pPr marL="457200">
              <a:buFont typeface="Wingdings" panose="05000000000000000000" pitchFamily="2" charset="2"/>
              <a:buChar char="§"/>
            </a:pPr>
            <a:r>
              <a:rPr lang="en-US" sz="2000" dirty="0" smtClean="0"/>
              <a:t>The </a:t>
            </a:r>
            <a:r>
              <a:rPr lang="en-US" sz="2000" dirty="0"/>
              <a:t>second part is the subtype, which describes a very specific data </a:t>
            </a:r>
            <a:r>
              <a:rPr lang="en-US" sz="2000" dirty="0" smtClean="0"/>
              <a:t>format.</a:t>
            </a:r>
          </a:p>
          <a:p>
            <a:pPr marL="461963" indent="0">
              <a:buNone/>
            </a:pPr>
            <a:r>
              <a:rPr lang="en-US" sz="2000" dirty="0" smtClean="0"/>
              <a:t>For </a:t>
            </a:r>
            <a:r>
              <a:rPr lang="en-US" sz="2000" dirty="0"/>
              <a:t>example, in image/png and image/gif, the top-level type tells a client this is an image, while the subtypes png and gif specify what type of image it is and how it should be </a:t>
            </a:r>
            <a:r>
              <a:rPr lang="en-US" sz="2000" dirty="0" smtClean="0"/>
              <a:t>handled.</a:t>
            </a:r>
          </a:p>
          <a:p>
            <a:pPr marL="457200">
              <a:buFont typeface="Wingdings" panose="05000000000000000000" pitchFamily="2" charset="2"/>
              <a:buChar char="§"/>
            </a:pPr>
            <a:r>
              <a:rPr lang="en-US" sz="2000" dirty="0" smtClean="0"/>
              <a:t>It </a:t>
            </a:r>
            <a:r>
              <a:rPr lang="en-US" sz="2000" dirty="0"/>
              <a:t>is also common for the subtype to have different variants that share common semantics but are different </a:t>
            </a:r>
            <a:r>
              <a:rPr lang="en-US" sz="2000" dirty="0" smtClean="0"/>
              <a:t>formats.</a:t>
            </a:r>
          </a:p>
          <a:p>
            <a:pPr marL="461963" indent="0">
              <a:buNone/>
            </a:pPr>
            <a:r>
              <a:rPr lang="en-US" sz="2000" dirty="0" smtClean="0"/>
              <a:t>As </a:t>
            </a:r>
            <a:r>
              <a:rPr lang="en-US" sz="2000" dirty="0"/>
              <a:t>an example, HAL (Hypertext Application Language) has JSON (application/hal+json) and XML (application/hal+xml) variants. hal +json means it’s HAL using a JSON wire format, while hal+xml means the XML wire format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186</a:t>
            </a:fld>
            <a:endParaRPr lang="en-US"/>
          </a:p>
        </p:txBody>
      </p:sp>
    </p:spTree>
    <p:extLst>
      <p:ext uri="{BB962C8B-B14F-4D97-AF65-F5344CB8AC3E}">
        <p14:creationId xmlns:p14="http://schemas.microsoft.com/office/powerpoint/2010/main" val="42652760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ASP.NET Web API Clients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are four different types of Web API client, each of which benefits from a data-only service in a different </a:t>
            </a:r>
            <a:r>
              <a:rPr lang="en-US" sz="2000" dirty="0" smtClean="0"/>
              <a:t>way:</a:t>
            </a:r>
          </a:p>
          <a:p>
            <a:pPr marL="457200">
              <a:buFont typeface="Wingdings" panose="05000000000000000000" pitchFamily="2" charset="2"/>
              <a:buChar char="§"/>
            </a:pPr>
            <a:r>
              <a:rPr lang="en-US" sz="2000" dirty="0" smtClean="0"/>
              <a:t>Single-page applications</a:t>
            </a:r>
          </a:p>
          <a:p>
            <a:pPr marL="457200">
              <a:buFont typeface="Wingdings" panose="05000000000000000000" pitchFamily="2" charset="2"/>
              <a:buChar char="§"/>
            </a:pPr>
            <a:r>
              <a:rPr lang="en-US" sz="2000" dirty="0" smtClean="0"/>
              <a:t>Native applications</a:t>
            </a:r>
          </a:p>
          <a:p>
            <a:pPr marL="457200">
              <a:buFont typeface="Wingdings" panose="05000000000000000000" pitchFamily="2" charset="2"/>
              <a:buChar char="§"/>
            </a:pPr>
            <a:r>
              <a:rPr lang="en-US" sz="2000" dirty="0" smtClean="0"/>
              <a:t>Shared-model applications and</a:t>
            </a:r>
          </a:p>
          <a:p>
            <a:pPr marL="457200">
              <a:buFont typeface="Wingdings" panose="05000000000000000000" pitchFamily="2" charset="2"/>
              <a:buChar char="§"/>
            </a:pPr>
            <a:r>
              <a:rPr lang="en-US" sz="2000" dirty="0" smtClean="0"/>
              <a:t>Service </a:t>
            </a:r>
            <a:r>
              <a:rPr lang="en-US" sz="2000" dirty="0"/>
              <a:t>applications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187</a:t>
            </a:fld>
            <a:endParaRPr lang="en-US"/>
          </a:p>
        </p:txBody>
      </p:sp>
    </p:spTree>
    <p:extLst>
      <p:ext uri="{BB962C8B-B14F-4D97-AF65-F5344CB8AC3E}">
        <p14:creationId xmlns:p14="http://schemas.microsoft.com/office/powerpoint/2010/main" val="31261403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Simple Web Services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 simple </a:t>
            </a:r>
            <a:r>
              <a:rPr lang="en-US" sz="2000" dirty="0"/>
              <a:t>web service or, to use a term that has more resonance for an MVC framework developer, a </a:t>
            </a:r>
            <a:r>
              <a:rPr lang="en-US" sz="2000" dirty="0">
                <a:solidFill>
                  <a:srgbClr val="FF0000"/>
                </a:solidFill>
              </a:rPr>
              <a:t>tightly coupled web </a:t>
            </a:r>
            <a:r>
              <a:rPr lang="en-US" sz="2000" dirty="0" smtClean="0">
                <a:solidFill>
                  <a:srgbClr val="FF0000"/>
                </a:solidFill>
              </a:rPr>
              <a:t>service</a:t>
            </a:r>
            <a:r>
              <a:rPr lang="en-US" sz="2000" dirty="0" smtClean="0"/>
              <a:t>.</a:t>
            </a:r>
          </a:p>
          <a:p>
            <a:pPr marL="457200">
              <a:buFont typeface="Wingdings" panose="05000000000000000000" pitchFamily="2" charset="2"/>
              <a:buChar char="§"/>
            </a:pPr>
            <a:r>
              <a:rPr lang="en-US" sz="2000" dirty="0" smtClean="0"/>
              <a:t>The </a:t>
            </a:r>
            <a:r>
              <a:rPr lang="en-US" sz="2000" dirty="0"/>
              <a:t>tight coupling refers to the fact that the client has to have prior knowledge of how the web service has been designed in order to consume the web </a:t>
            </a:r>
            <a:r>
              <a:rPr lang="en-US" sz="2000" dirty="0" smtClean="0"/>
              <a:t>service.</a:t>
            </a:r>
          </a:p>
          <a:p>
            <a:pPr marL="457200">
              <a:buFont typeface="Wingdings" panose="05000000000000000000" pitchFamily="2" charset="2"/>
              <a:buChar char="§"/>
            </a:pPr>
            <a:r>
              <a:rPr lang="en-US" sz="2000" dirty="0" smtClean="0"/>
              <a:t>As </a:t>
            </a:r>
            <a:r>
              <a:rPr lang="en-US" sz="2000" dirty="0"/>
              <a:t>an example of prior knowledge, the client in the PartyInvites application needs to know that new RSVP responses are submitted as POST requests to the /api/rsvp/add </a:t>
            </a:r>
            <a:r>
              <a:rPr lang="en-US" sz="2000" dirty="0" smtClean="0"/>
              <a:t>URL.</a:t>
            </a:r>
          </a:p>
          <a:p>
            <a:pPr marL="457200">
              <a:buFont typeface="Wingdings" panose="05000000000000000000" pitchFamily="2" charset="2"/>
              <a:buChar char="§"/>
            </a:pPr>
            <a:r>
              <a:rPr lang="en-US" sz="2000" dirty="0" smtClean="0"/>
              <a:t>There </a:t>
            </a:r>
            <a:r>
              <a:rPr lang="en-US" sz="2000" dirty="0"/>
              <a:t>is nothing in the responses sent by the Web API controller to indicate that the /api/rsvp/add URL exists; the client needs to have this information ahead of </a:t>
            </a:r>
            <a:r>
              <a:rPr lang="en-US" sz="2000" dirty="0" smtClean="0"/>
              <a:t>time.</a:t>
            </a:r>
          </a:p>
          <a:p>
            <a:pPr marL="457200">
              <a:buFont typeface="Wingdings" panose="05000000000000000000" pitchFamily="2" charset="2"/>
              <a:buChar char="§"/>
            </a:pPr>
            <a:r>
              <a:rPr lang="en-US" sz="2000" dirty="0" smtClean="0"/>
              <a:t>This </a:t>
            </a:r>
            <a:r>
              <a:rPr lang="en-US" sz="2000" dirty="0"/>
              <a:t>isn’t hard to arrange when the client code is delivered from an MVC framework application because you can embed the information in a view, it becomes more of a problem for native clients of a web service, such as iPhone and Android </a:t>
            </a:r>
            <a:r>
              <a:rPr lang="en-US" sz="2000" dirty="0" smtClean="0"/>
              <a:t>applications.</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188</a:t>
            </a:fld>
            <a:endParaRPr lang="en-US"/>
          </a:p>
        </p:txBody>
      </p:sp>
    </p:spTree>
    <p:extLst>
      <p:ext uri="{BB962C8B-B14F-4D97-AF65-F5344CB8AC3E}">
        <p14:creationId xmlns:p14="http://schemas.microsoft.com/office/powerpoint/2010/main" val="13680896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Simple Web Services: Disadvantages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 you may expect if you are familiar with the MVC pattern, the problem with tight coupling is that it makes it hard to maintain the application because changes have to be made to the Web API controller and the client JavaScript code at the same </a:t>
            </a:r>
            <a:r>
              <a:rPr lang="en-US" sz="2000" dirty="0" smtClean="0"/>
              <a:t>time.</a:t>
            </a:r>
          </a:p>
          <a:p>
            <a:pPr marL="457200">
              <a:buFont typeface="Wingdings" panose="05000000000000000000" pitchFamily="2" charset="2"/>
              <a:buChar char="§"/>
            </a:pPr>
            <a:r>
              <a:rPr lang="en-US" sz="2000" dirty="0" smtClean="0"/>
              <a:t>It </a:t>
            </a:r>
            <a:r>
              <a:rPr lang="en-US" sz="2000" dirty="0"/>
              <a:t>also makes it difficult to use the Web API controller beyond its original purpose because controllers for simple web services tend to offer only action methods for the specific functions that the original client </a:t>
            </a:r>
            <a:r>
              <a:rPr lang="en-US" sz="2000" dirty="0" smtClean="0"/>
              <a:t>requires.</a:t>
            </a:r>
          </a:p>
          <a:p>
            <a:pPr marL="457200">
              <a:buFont typeface="Wingdings" panose="05000000000000000000" pitchFamily="2" charset="2"/>
              <a:buChar char="§"/>
            </a:pPr>
            <a:r>
              <a:rPr lang="en-US" sz="2000" dirty="0" smtClean="0"/>
              <a:t>As </a:t>
            </a:r>
            <a:r>
              <a:rPr lang="en-US" sz="2000" dirty="0"/>
              <a:t>an example, if I needed to add an administration-type client that allows me to list, edit, and delete guest responses, then I need to extend the functionality of the controller—something that prevents clients from being created </a:t>
            </a:r>
            <a:r>
              <a:rPr lang="en-US" sz="2000" dirty="0" smtClean="0"/>
              <a:t>without </a:t>
            </a:r>
            <a:r>
              <a:rPr lang="en-US" sz="2000" dirty="0"/>
              <a:t>the coordination of the web service developer</a:t>
            </a:r>
            <a:r>
              <a:rPr lang="en-US" sz="2000" dirty="0" smtClean="0"/>
              <a:t>.</a:t>
            </a:r>
          </a:p>
          <a:p>
            <a:pPr marL="457200">
              <a:buFont typeface="Wingdings" panose="05000000000000000000" pitchFamily="2" charset="2"/>
              <a:buChar char="§"/>
            </a:pPr>
            <a:r>
              <a:rPr lang="en-US" sz="2000" dirty="0"/>
              <a:t>The alternative is to create a web service that doesn’t require the client to have any prior knowledge of the web service, which is the essence of what REST is all about</a:t>
            </a:r>
            <a:r>
              <a:rPr lang="en-US" sz="2000" dirty="0" smtClean="0"/>
              <a:t>.</a:t>
            </a:r>
          </a:p>
          <a:p>
            <a:pPr marL="457200">
              <a:buFont typeface="Wingdings" panose="05000000000000000000" pitchFamily="2" charset="2"/>
              <a:buChar char="§"/>
            </a:pPr>
            <a:r>
              <a:rPr lang="en-US" sz="2000" dirty="0"/>
              <a:t>Despite the problems that arise from tight coupling, simple web services can transform a </a:t>
            </a:r>
            <a:r>
              <a:rPr lang="en-US" sz="2000" dirty="0">
                <a:solidFill>
                  <a:srgbClr val="FF0000"/>
                </a:solidFill>
              </a:rPr>
              <a:t>round-trip MVC framework application</a:t>
            </a:r>
            <a:r>
              <a:rPr lang="en-US" sz="2000" dirty="0"/>
              <a:t> to the </a:t>
            </a:r>
            <a:r>
              <a:rPr lang="en-US" sz="2000" dirty="0">
                <a:solidFill>
                  <a:srgbClr val="FF0000"/>
                </a:solidFill>
              </a:rPr>
              <a:t>single-page model</a:t>
            </a:r>
            <a:r>
              <a:rPr lang="en-US" sz="2000" dirty="0"/>
              <a:t> with just a few lines of C# and JavaScript code</a:t>
            </a:r>
            <a:r>
              <a:rPr lang="en-US" sz="2000" dirty="0" smtClean="0"/>
              <a:t>.</a:t>
            </a:r>
          </a:p>
          <a:p>
            <a:pPr marL="457200">
              <a:buFont typeface="Wingdings" panose="05000000000000000000" pitchFamily="2" charset="2"/>
              <a:buChar char="§"/>
            </a:pPr>
            <a:r>
              <a:rPr lang="en-US" dirty="0"/>
              <a:t>Simple web services are perfectly acceptable for situations where you are confident that the only client will be delivered by the MVC framework and you know that the rate of change will be low and not driven by third </a:t>
            </a:r>
            <a:r>
              <a:rPr lang="en-US" dirty="0" smtClean="0"/>
              <a:t>parties.</a:t>
            </a:r>
            <a:endParaRPr lang="en-US" sz="2000" dirty="0" smtClean="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189</a:t>
            </a:fld>
            <a:endParaRPr lang="en-US"/>
          </a:p>
        </p:txBody>
      </p:sp>
    </p:spTree>
    <p:extLst>
      <p:ext uri="{BB962C8B-B14F-4D97-AF65-F5344CB8AC3E}">
        <p14:creationId xmlns:p14="http://schemas.microsoft.com/office/powerpoint/2010/main" val="2382164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Getting Google Chrome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book, I use the Google Chrome </a:t>
            </a:r>
            <a:r>
              <a:rPr lang="en-US" sz="2000" dirty="0" smtClean="0"/>
              <a:t>browser.</a:t>
            </a:r>
          </a:p>
          <a:p>
            <a:pPr marL="461963">
              <a:buFont typeface="Wingdings" panose="05000000000000000000" pitchFamily="2" charset="2"/>
              <a:buChar char="§"/>
            </a:pPr>
            <a:r>
              <a:rPr lang="en-US" sz="2000" dirty="0" smtClean="0"/>
              <a:t>In </a:t>
            </a:r>
            <a:r>
              <a:rPr lang="en-US" sz="2000" dirty="0"/>
              <a:t>part this is because it has some </a:t>
            </a:r>
            <a:r>
              <a:rPr lang="en-US" sz="2000" dirty="0">
                <a:solidFill>
                  <a:srgbClr val="FF0000"/>
                </a:solidFill>
              </a:rPr>
              <a:t>excellent F12 developer tools </a:t>
            </a:r>
            <a:r>
              <a:rPr lang="en-US" sz="2000" dirty="0"/>
              <a:t>(so-called because they are accessed by pressing the F12 key) but also because using Chrome allows me to use </a:t>
            </a:r>
            <a:r>
              <a:rPr lang="en-US" sz="2000" dirty="0">
                <a:solidFill>
                  <a:srgbClr val="FF0000"/>
                </a:solidFill>
              </a:rPr>
              <a:t>Postman</a:t>
            </a:r>
            <a:r>
              <a:rPr lang="en-US" sz="2000" dirty="0"/>
              <a:t>, an outstanding </a:t>
            </a:r>
            <a:r>
              <a:rPr lang="en-US" sz="2000" dirty="0">
                <a:solidFill>
                  <a:srgbClr val="FF0000"/>
                </a:solidFill>
              </a:rPr>
              <a:t>HTTP client </a:t>
            </a:r>
            <a:r>
              <a:rPr lang="en-US" sz="2000" dirty="0"/>
              <a:t>that makes it easy to </a:t>
            </a:r>
            <a:r>
              <a:rPr lang="en-US" sz="2000" dirty="0">
                <a:solidFill>
                  <a:srgbClr val="FF0000"/>
                </a:solidFill>
              </a:rPr>
              <a:t>test web services</a:t>
            </a:r>
            <a:r>
              <a:rPr lang="en-US" sz="2000" dirty="0"/>
              <a:t> by manually </a:t>
            </a:r>
            <a:r>
              <a:rPr lang="en-US" sz="2000" dirty="0">
                <a:solidFill>
                  <a:srgbClr val="FF0000"/>
                </a:solidFill>
              </a:rPr>
              <a:t>crafting HTTP </a:t>
            </a:r>
            <a:r>
              <a:rPr lang="en-US" sz="2000" dirty="0" smtClean="0">
                <a:solidFill>
                  <a:srgbClr val="FF0000"/>
                </a:solidFill>
              </a:rPr>
              <a:t>requests</a:t>
            </a:r>
            <a:r>
              <a:rPr lang="en-US" sz="2000" dirty="0" smtClean="0"/>
              <a:t>.</a:t>
            </a:r>
          </a:p>
          <a:p>
            <a:pPr marL="461963">
              <a:buFont typeface="Wingdings" panose="05000000000000000000" pitchFamily="2" charset="2"/>
              <a:buChar char="§"/>
            </a:pPr>
            <a:r>
              <a:rPr lang="en-US" sz="2000" dirty="0" smtClean="0"/>
              <a:t>You </a:t>
            </a:r>
            <a:r>
              <a:rPr lang="en-US" sz="2000" dirty="0"/>
              <a:t>can download Chrome from https://www.google.com/chrome/browser and, once it </a:t>
            </a:r>
            <a:r>
              <a:rPr lang="en-US" sz="2000"/>
              <a:t>is </a:t>
            </a:r>
            <a:r>
              <a:rPr lang="en-US" sz="2000" smtClean="0"/>
              <a:t>installed</a:t>
            </a:r>
            <a:r>
              <a:rPr lang="en-US" sz="2000" dirty="0"/>
              <a:t>, get the Postman client from </a:t>
            </a:r>
            <a:r>
              <a:rPr lang="en-US" sz="2000" dirty="0" smtClean="0">
                <a:hlinkClick r:id="rId2"/>
              </a:rPr>
              <a:t>www.getpostman.com</a:t>
            </a:r>
            <a:r>
              <a:rPr lang="en-US" sz="2000" dirty="0" smtClean="0"/>
              <a:t>.</a:t>
            </a:r>
          </a:p>
          <a:p>
            <a:pPr marL="461963">
              <a:buFont typeface="Wingdings" panose="05000000000000000000" pitchFamily="2" charset="2"/>
              <a:buChar char="§"/>
            </a:pPr>
            <a:r>
              <a:rPr lang="en-US" sz="2000" dirty="0" smtClean="0"/>
              <a:t>Both </a:t>
            </a:r>
            <a:r>
              <a:rPr lang="en-US" sz="2000" dirty="0"/>
              <a:t>are available without charge, but I encourage you to donate to the Postman developers if you find it useful</a:t>
            </a:r>
            <a:r>
              <a:rPr lang="en-US" sz="2000" dirty="0" smtClean="0"/>
              <a:t>.</a:t>
            </a:r>
          </a:p>
          <a:p>
            <a:pPr marL="461963">
              <a:buFont typeface="Wingdings" panose="05000000000000000000" pitchFamily="2" charset="2"/>
              <a:buChar char="§"/>
            </a:pPr>
            <a:r>
              <a:rPr lang="en-US" sz="2000" dirty="0"/>
              <a:t>You will also need the </a:t>
            </a:r>
            <a:r>
              <a:rPr lang="en-US" sz="2000" dirty="0">
                <a:solidFill>
                  <a:srgbClr val="FF0000"/>
                </a:solidFill>
              </a:rPr>
              <a:t>Postman Interceptor extension</a:t>
            </a:r>
            <a:r>
              <a:rPr lang="en-US" sz="2000" dirty="0"/>
              <a:t>, which increases the functionality and is available through the Google Chrome Extension Store as a </a:t>
            </a:r>
            <a:r>
              <a:rPr lang="en-US" sz="2000"/>
              <a:t>zero-cost </a:t>
            </a:r>
            <a:r>
              <a:rPr lang="en-US" sz="2000" smtClean="0"/>
              <a:t>installation</a:t>
            </a:r>
            <a:r>
              <a:rPr lang="en-US" sz="2000" dirty="0" smtClean="0"/>
              <a:t>.</a:t>
            </a:r>
          </a:p>
          <a:p>
            <a:pPr marL="461963">
              <a:buFont typeface="Wingdings" panose="05000000000000000000" pitchFamily="2" charset="2"/>
              <a:buChar char="§"/>
            </a:pPr>
            <a:r>
              <a:rPr lang="en-US" sz="2000" dirty="0" smtClean="0"/>
              <a:t>Click </a:t>
            </a:r>
            <a:r>
              <a:rPr lang="en-US" sz="2000" dirty="0"/>
              <a:t>the Chrome settings button (the one with three horizontal lines at the right side of the screen) and select Tools ➤ </a:t>
            </a:r>
            <a:r>
              <a:rPr lang="en-US" sz="2000" dirty="0" smtClean="0"/>
              <a:t>Extensions.</a:t>
            </a:r>
          </a:p>
          <a:p>
            <a:pPr marL="461963">
              <a:buFont typeface="Wingdings" panose="05000000000000000000" pitchFamily="2" charset="2"/>
              <a:buChar char="§"/>
            </a:pPr>
            <a:r>
              <a:rPr lang="en-US" sz="2000" dirty="0" smtClean="0"/>
              <a:t>Search </a:t>
            </a:r>
            <a:r>
              <a:rPr lang="en-US" sz="2000" dirty="0"/>
              <a:t>for Postman Interceptor and follow </a:t>
            </a:r>
            <a:r>
              <a:rPr lang="en-US" sz="2000"/>
              <a:t>the </a:t>
            </a:r>
            <a:r>
              <a:rPr lang="en-US" sz="2000" smtClean="0"/>
              <a:t>installation </a:t>
            </a:r>
            <a:r>
              <a:rPr lang="en-US" sz="2000" dirty="0"/>
              <a:t>instructions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19</a:t>
            </a:fld>
            <a:endParaRPr lang="en-US"/>
          </a:p>
        </p:txBody>
      </p:sp>
    </p:spTree>
    <p:extLst>
      <p:ext uri="{BB962C8B-B14F-4D97-AF65-F5344CB8AC3E}">
        <p14:creationId xmlns:p14="http://schemas.microsoft.com/office/powerpoint/2010/main" val="23147567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RESTful Web Services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most commonly used pattern to create </a:t>
            </a:r>
            <a:r>
              <a:rPr lang="en-US" sz="2000" dirty="0">
                <a:solidFill>
                  <a:srgbClr val="FF0000"/>
                </a:solidFill>
              </a:rPr>
              <a:t>loosely coupled web services</a:t>
            </a:r>
            <a:r>
              <a:rPr lang="en-US" sz="2000" dirty="0"/>
              <a:t> is Representational State Transfer (REST</a:t>
            </a:r>
            <a:r>
              <a:rPr lang="en-US" sz="2000" dirty="0" smtClean="0"/>
              <a:t>).</a:t>
            </a:r>
          </a:p>
          <a:p>
            <a:pPr marL="457200">
              <a:buFont typeface="Wingdings" panose="05000000000000000000" pitchFamily="2" charset="2"/>
              <a:buChar char="§"/>
            </a:pPr>
            <a:r>
              <a:rPr lang="en-US" sz="2000" dirty="0" smtClean="0"/>
              <a:t>REST </a:t>
            </a:r>
            <a:r>
              <a:rPr lang="en-US" sz="2000" dirty="0"/>
              <a:t>is a general-purpose pattern that, when applied to a web service, creates what is known as a RESTful web service.</a:t>
            </a:r>
          </a:p>
          <a:p>
            <a:pPr marL="457200">
              <a:buFont typeface="Wingdings" panose="05000000000000000000" pitchFamily="2" charset="2"/>
              <a:buChar char="§"/>
            </a:pPr>
            <a:r>
              <a:rPr lang="en-US" sz="2000" dirty="0"/>
              <a:t>The goal behind RESTful web services is to ensure that the client and ASP. NET Web API controller are loosely coupled, and only you know which aspects of the REST pattern will help you achieve that goal.</a:t>
            </a:r>
          </a:p>
          <a:p>
            <a:pPr marL="457200">
              <a:buFont typeface="Wingdings" panose="05000000000000000000" pitchFamily="2" charset="2"/>
              <a:buChar char="§"/>
            </a:pPr>
            <a:r>
              <a:rPr lang="en-US" sz="2000" dirty="0"/>
              <a:t>RESTful web services are useful for decoupling clients and the web services they consume. They require more design and development effort, but they make it easier to maintain the web service.</a:t>
            </a:r>
          </a:p>
          <a:p>
            <a:pPr marL="457200">
              <a:buFont typeface="Wingdings" panose="05000000000000000000" pitchFamily="2" charset="2"/>
              <a:buChar char="§"/>
            </a:pPr>
            <a:r>
              <a:rPr lang="en-US" sz="2000" dirty="0"/>
              <a:t>You should use RESTful web services when clients are being developed by third parties or when you expect a high rate of change in the API delivered by the web service.</a:t>
            </a:r>
          </a:p>
          <a:p>
            <a:pPr marL="457200">
              <a:buFont typeface="Wingdings" panose="05000000000000000000" pitchFamily="2" charset="2"/>
              <a:buChar char="§"/>
            </a:pPr>
            <a:r>
              <a:rPr lang="en-US" sz="2000" dirty="0"/>
              <a:t>You have several choices about how RESTful you make your web service and, as a consequence, how loosely coupled the client and web service </a:t>
            </a:r>
            <a:r>
              <a:rPr lang="en-US" sz="2000" dirty="0" smtClean="0"/>
              <a:t>are.</a:t>
            </a:r>
          </a:p>
          <a:p>
            <a:pPr marL="457200">
              <a:buFont typeface="Wingdings" panose="05000000000000000000" pitchFamily="2" charset="2"/>
              <a:buChar char="§"/>
            </a:pPr>
            <a:r>
              <a:rPr lang="en-US" sz="2000" dirty="0" smtClean="0"/>
              <a:t>The </a:t>
            </a:r>
            <a:r>
              <a:rPr lang="en-US" sz="2000" dirty="0"/>
              <a:t>less prior knowledge a client requires to consume a web service, the more RESTful that service is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190</a:t>
            </a:fld>
            <a:endParaRPr lang="en-US"/>
          </a:p>
        </p:txBody>
      </p:sp>
    </p:spTree>
    <p:extLst>
      <p:ext uri="{BB962C8B-B14F-4D97-AF65-F5344CB8AC3E}">
        <p14:creationId xmlns:p14="http://schemas.microsoft.com/office/powerpoint/2010/main" val="135921774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RESTful services: Foundation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core foundation of RESTful web services is to define operations on the model using a combination of </a:t>
            </a:r>
            <a:r>
              <a:rPr lang="en-US" sz="2000" dirty="0">
                <a:solidFill>
                  <a:srgbClr val="FF0000"/>
                </a:solidFill>
              </a:rPr>
              <a:t>HTTP verbs</a:t>
            </a:r>
            <a:r>
              <a:rPr lang="en-US" sz="2000" dirty="0"/>
              <a:t> and </a:t>
            </a:r>
            <a:r>
              <a:rPr lang="en-US" sz="2000" dirty="0">
                <a:solidFill>
                  <a:srgbClr val="FF0000"/>
                </a:solidFill>
              </a:rPr>
              <a:t>unique URLs</a:t>
            </a:r>
            <a:r>
              <a:rPr lang="en-US" sz="2000" dirty="0"/>
              <a:t> to refer to individual data objects and collections of those objects.</a:t>
            </a:r>
          </a:p>
          <a:p>
            <a:pPr marL="457200">
              <a:buFont typeface="Wingdings" panose="05000000000000000000" pitchFamily="2" charset="2"/>
              <a:buChar char="§"/>
            </a:pPr>
            <a:r>
              <a:rPr lang="en-US" sz="2000" dirty="0" smtClean="0"/>
              <a:t>The </a:t>
            </a:r>
            <a:r>
              <a:rPr lang="en-US" sz="2000" dirty="0"/>
              <a:t>terms verbs and methods are equivalent when referring to HTTP and can be used </a:t>
            </a:r>
            <a:r>
              <a:rPr lang="en-US" sz="2000" dirty="0" smtClean="0"/>
              <a:t>interchangeably.</a:t>
            </a:r>
          </a:p>
          <a:p>
            <a:pPr marL="457200">
              <a:buFont typeface="Wingdings" panose="05000000000000000000" pitchFamily="2" charset="2"/>
              <a:buChar char="§"/>
            </a:pPr>
            <a:r>
              <a:rPr lang="en-US" sz="2000" dirty="0"/>
              <a:t>Consider the URL /</a:t>
            </a:r>
            <a:r>
              <a:rPr lang="en-US" sz="2000" dirty="0" smtClean="0"/>
              <a:t>api/rsvp/bob</a:t>
            </a:r>
          </a:p>
          <a:p>
            <a:pPr marL="457200">
              <a:buFont typeface="Wingdings" panose="05000000000000000000" pitchFamily="2" charset="2"/>
              <a:buChar char="§"/>
            </a:pPr>
            <a:r>
              <a:rPr lang="en-US" sz="2000" dirty="0" smtClean="0"/>
              <a:t>In </a:t>
            </a:r>
            <a:r>
              <a:rPr lang="en-US" sz="2000" dirty="0"/>
              <a:t>a RESTful web service, I use this URL whenever I want to perform an operation on the GuestResponse object that describes Bob’s attendance at the party</a:t>
            </a:r>
            <a:r>
              <a:rPr lang="en-US" sz="2000" dirty="0" smtClean="0"/>
              <a:t>.</a:t>
            </a:r>
          </a:p>
          <a:p>
            <a:pPr marL="457200">
              <a:buFont typeface="Wingdings" panose="05000000000000000000" pitchFamily="2" charset="2"/>
              <a:buChar char="§"/>
            </a:pPr>
            <a:r>
              <a:rPr lang="en-US" sz="2000" dirty="0"/>
              <a:t>T</a:t>
            </a:r>
            <a:r>
              <a:rPr lang="en-US" sz="2000" dirty="0" smtClean="0"/>
              <a:t>o </a:t>
            </a:r>
            <a:r>
              <a:rPr lang="en-US" sz="2000" dirty="0"/>
              <a:t>tell the web service what kind of operation I want to perform, I make an HTTP request that targets the URL and specify one of the HTTP verbs in the request.</a:t>
            </a:r>
          </a:p>
          <a:p>
            <a:pPr marL="457200">
              <a:buFont typeface="Wingdings" panose="05000000000000000000" pitchFamily="2" charset="2"/>
              <a:buChar char="§"/>
            </a:pPr>
            <a:r>
              <a:rPr lang="en-US" sz="2000" dirty="0" smtClean="0"/>
              <a:t>In </a:t>
            </a:r>
            <a:r>
              <a:rPr lang="en-US" sz="2000" dirty="0"/>
              <a:t>a RESTful web service, </a:t>
            </a:r>
            <a:r>
              <a:rPr lang="en-US" sz="2000" dirty="0" smtClean="0"/>
              <a:t>the HTTP verbs </a:t>
            </a:r>
            <a:r>
              <a:rPr lang="en-US" sz="2000" dirty="0"/>
              <a:t>are used to indicate what kind of operation is being requested on the data object identities by the URL in the request. </a:t>
            </a:r>
            <a:endParaRPr lang="en-US" sz="2000" dirty="0" smtClean="0"/>
          </a:p>
          <a:p>
            <a:pPr marL="457200">
              <a:buFont typeface="Wingdings" panose="05000000000000000000" pitchFamily="2" charset="2"/>
              <a:buChar char="§"/>
            </a:pPr>
            <a:r>
              <a:rPr lang="en-US" sz="2000" dirty="0" smtClean="0"/>
              <a:t>Some </a:t>
            </a:r>
            <a:r>
              <a:rPr lang="en-US" sz="2000" dirty="0"/>
              <a:t>operations require the client to send data to the server or the server to send data to the </a:t>
            </a:r>
            <a:r>
              <a:rPr lang="en-US" sz="2000" dirty="0" smtClean="0"/>
              <a:t>client.</a:t>
            </a:r>
          </a:p>
          <a:p>
            <a:pPr marL="457200">
              <a:buFont typeface="Wingdings" panose="05000000000000000000" pitchFamily="2" charset="2"/>
              <a:buChar char="§"/>
            </a:pPr>
            <a:r>
              <a:rPr lang="en-US" sz="2000" dirty="0" smtClean="0"/>
              <a:t>A </a:t>
            </a:r>
            <a:r>
              <a:rPr lang="en-US" sz="2000" dirty="0"/>
              <a:t>web service doesn’t have to support all the verbs listed in Table </a:t>
            </a:r>
            <a:r>
              <a:rPr lang="en-US" sz="2000" dirty="0" smtClean="0"/>
              <a:t>4-3.</a:t>
            </a:r>
          </a:p>
          <a:p>
            <a:pPr marL="457200">
              <a:buFont typeface="Wingdings" panose="05000000000000000000" pitchFamily="2" charset="2"/>
              <a:buChar char="§"/>
            </a:pPr>
            <a:r>
              <a:rPr lang="en-US" sz="2000" dirty="0" smtClean="0"/>
              <a:t>It </a:t>
            </a:r>
            <a:r>
              <a:rPr lang="en-US" sz="2000" dirty="0"/>
              <a:t>wouldn’t make sense for a read-only web service to support the DELETE, POST, and PUT verbs, for example, and you need to implement support only for the verbs you require</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191</a:t>
            </a:fld>
            <a:endParaRPr lang="en-US"/>
          </a:p>
        </p:txBody>
      </p:sp>
    </p:spTree>
    <p:extLst>
      <p:ext uri="{BB962C8B-B14F-4D97-AF65-F5344CB8AC3E}">
        <p14:creationId xmlns:p14="http://schemas.microsoft.com/office/powerpoint/2010/main" val="3209991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HTTP Verbs</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4" name="Slide Number Placeholder 3"/>
          <p:cNvSpPr>
            <a:spLocks noGrp="1"/>
          </p:cNvSpPr>
          <p:nvPr>
            <p:ph type="sldNum" sz="quarter" idx="4294967295"/>
          </p:nvPr>
        </p:nvSpPr>
        <p:spPr>
          <a:xfrm>
            <a:off x="9448800" y="6538913"/>
            <a:ext cx="2743200" cy="254000"/>
          </a:xfrm>
        </p:spPr>
        <p:txBody>
          <a:bodyPr/>
          <a:lstStyle/>
          <a:p>
            <a:fld id="{062D6987-FB6D-4DB8-81B8-AD0F35E3BB5F}" type="slidenum">
              <a:rPr lang="en-US" smtClean="0"/>
              <a:t>192</a:t>
            </a:fld>
            <a:endParaRPr lang="en-US"/>
          </a:p>
        </p:txBody>
      </p:sp>
      <p:pic>
        <p:nvPicPr>
          <p:cNvPr id="5" name="Picture 4"/>
          <p:cNvPicPr>
            <a:picLocks noChangeAspect="1"/>
          </p:cNvPicPr>
          <p:nvPr/>
        </p:nvPicPr>
        <p:blipFill>
          <a:blip r:embed="rId2"/>
          <a:stretch>
            <a:fillRect/>
          </a:stretch>
        </p:blipFill>
        <p:spPr>
          <a:xfrm>
            <a:off x="94891" y="1313920"/>
            <a:ext cx="11534775" cy="3400425"/>
          </a:xfrm>
          <a:prstGeom prst="rect">
            <a:avLst/>
          </a:prstGeom>
        </p:spPr>
      </p:pic>
      <p:sp>
        <p:nvSpPr>
          <p:cNvPr id="6" name="Rectangle 5"/>
          <p:cNvSpPr/>
          <p:nvPr/>
        </p:nvSpPr>
        <p:spPr>
          <a:xfrm>
            <a:off x="94891" y="4828638"/>
            <a:ext cx="11938958" cy="1631216"/>
          </a:xfrm>
          <a:prstGeom prst="rect">
            <a:avLst/>
          </a:prstGeom>
        </p:spPr>
        <p:txBody>
          <a:bodyPr wrap="square">
            <a:spAutoFit/>
          </a:bodyPr>
          <a:lstStyle/>
          <a:p>
            <a:pPr marL="285750" indent="-285750">
              <a:buFont typeface="Wingdings" panose="05000000000000000000" pitchFamily="2" charset="2"/>
              <a:buChar char="§"/>
            </a:pPr>
            <a:r>
              <a:rPr lang="en-US" sz="2000" dirty="0"/>
              <a:t>The contents of the table define the web service API, and a client-side developer can use this information to consume the web </a:t>
            </a:r>
            <a:r>
              <a:rPr lang="en-US" sz="2000" dirty="0" smtClean="0"/>
              <a:t>service.</a:t>
            </a:r>
          </a:p>
          <a:p>
            <a:pPr marL="285750" indent="-285750">
              <a:buFont typeface="Wingdings" panose="05000000000000000000" pitchFamily="2" charset="2"/>
              <a:buChar char="§"/>
            </a:pPr>
            <a:r>
              <a:rPr lang="en-US" sz="2000" dirty="0" smtClean="0"/>
              <a:t>This </a:t>
            </a:r>
            <a:r>
              <a:rPr lang="en-US" sz="2000" dirty="0"/>
              <a:t>kind of API embraces HTTP by combining URLs and HTTP verbs, which feels exciting and dynamic and like a definite improvement over URLs derived from arbitrary methods names in a controller class, but the truth is somewhat different because the client and server are still too tightly coupled for comfort</a:t>
            </a:r>
            <a:r>
              <a:rPr lang="en-US" sz="2000" dirty="0" smtClean="0"/>
              <a:t>.</a:t>
            </a:r>
            <a:endParaRPr lang="en-US" sz="2000" dirty="0"/>
          </a:p>
        </p:txBody>
      </p:sp>
    </p:spTree>
    <p:extLst>
      <p:ext uri="{BB962C8B-B14F-4D97-AF65-F5344CB8AC3E}">
        <p14:creationId xmlns:p14="http://schemas.microsoft.com/office/powerpoint/2010/main" val="3684446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Safe &amp; Idempotent HTTP Verbs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is no standard mapping of HTTP verbs to web service </a:t>
            </a:r>
            <a:r>
              <a:rPr lang="en-US" sz="2000" dirty="0" smtClean="0"/>
              <a:t>operations.</a:t>
            </a:r>
          </a:p>
          <a:p>
            <a:pPr marL="457200">
              <a:buFont typeface="Wingdings" panose="05000000000000000000" pitchFamily="2" charset="2"/>
              <a:buChar char="§"/>
            </a:pPr>
            <a:r>
              <a:rPr lang="en-US" sz="2000" dirty="0" smtClean="0"/>
              <a:t>You </a:t>
            </a:r>
            <a:r>
              <a:rPr lang="en-US" sz="2000" dirty="0"/>
              <a:t>can use any HTTP verb that you like for your web services, as long as you understand the importance of the safe and idempotent HTTP </a:t>
            </a:r>
            <a:r>
              <a:rPr lang="en-US" sz="2000" dirty="0" smtClean="0"/>
              <a:t>verbs.</a:t>
            </a:r>
          </a:p>
          <a:p>
            <a:pPr marL="457200">
              <a:buFont typeface="Wingdings" panose="05000000000000000000" pitchFamily="2" charset="2"/>
              <a:buChar char="§"/>
            </a:pPr>
            <a:r>
              <a:rPr lang="en-US" sz="2000" dirty="0" smtClean="0">
                <a:solidFill>
                  <a:srgbClr val="FF0000"/>
                </a:solidFill>
              </a:rPr>
              <a:t>Safe </a:t>
            </a:r>
            <a:r>
              <a:rPr lang="en-US" sz="2000" dirty="0">
                <a:solidFill>
                  <a:srgbClr val="FF0000"/>
                </a:solidFill>
              </a:rPr>
              <a:t>verbs</a:t>
            </a:r>
            <a:r>
              <a:rPr lang="en-US" sz="2000" dirty="0"/>
              <a:t> have no side effects. The most commonly used </a:t>
            </a:r>
            <a:r>
              <a:rPr lang="en-US" sz="2000" dirty="0">
                <a:solidFill>
                  <a:srgbClr val="FF0000"/>
                </a:solidFill>
              </a:rPr>
              <a:t>safe verb is GET</a:t>
            </a:r>
            <a:r>
              <a:rPr lang="en-US" sz="2000" dirty="0"/>
              <a:t>, and when you receive a GET request, you may not perform any action that alters the state of the data </a:t>
            </a:r>
            <a:r>
              <a:rPr lang="en-US" sz="2000" dirty="0" smtClean="0"/>
              <a:t>model.</a:t>
            </a:r>
          </a:p>
          <a:p>
            <a:pPr marL="457200">
              <a:buFont typeface="Wingdings" panose="05000000000000000000" pitchFamily="2" charset="2"/>
              <a:buChar char="§"/>
            </a:pPr>
            <a:r>
              <a:rPr lang="en-US" sz="2000" dirty="0" smtClean="0"/>
              <a:t>All </a:t>
            </a:r>
            <a:r>
              <a:rPr lang="en-US" sz="2000" dirty="0"/>
              <a:t>you may do is return the data that has been requested and, optionally, perform cross-cutting activities such as </a:t>
            </a:r>
            <a:r>
              <a:rPr lang="en-US" sz="2000" dirty="0">
                <a:solidFill>
                  <a:srgbClr val="FF0000"/>
                </a:solidFill>
              </a:rPr>
              <a:t>logging and </a:t>
            </a:r>
            <a:r>
              <a:rPr lang="en-US" sz="2000" dirty="0" smtClean="0">
                <a:solidFill>
                  <a:srgbClr val="FF0000"/>
                </a:solidFill>
              </a:rPr>
              <a:t>caching</a:t>
            </a:r>
            <a:r>
              <a:rPr lang="en-US" sz="2000" dirty="0" smtClean="0"/>
              <a:t>.</a:t>
            </a:r>
          </a:p>
          <a:p>
            <a:pPr marL="457200">
              <a:buFont typeface="Wingdings" panose="05000000000000000000" pitchFamily="2" charset="2"/>
              <a:buChar char="§"/>
            </a:pPr>
            <a:r>
              <a:rPr lang="en-US" sz="2000" dirty="0" smtClean="0">
                <a:solidFill>
                  <a:srgbClr val="FF0000"/>
                </a:solidFill>
              </a:rPr>
              <a:t>Idempotent </a:t>
            </a:r>
            <a:r>
              <a:rPr lang="en-US" sz="2000" dirty="0">
                <a:solidFill>
                  <a:srgbClr val="FF0000"/>
                </a:solidFill>
              </a:rPr>
              <a:t>verbs, such as PUT and DELETE</a:t>
            </a:r>
            <a:r>
              <a:rPr lang="en-US" sz="2000" dirty="0"/>
              <a:t>, are allowed to modify the data model, but multiple requests with the same verb to the same URL should have the same effect as a single </a:t>
            </a:r>
            <a:r>
              <a:rPr lang="en-US" sz="2000" dirty="0" smtClean="0"/>
              <a:t>request.</a:t>
            </a:r>
          </a:p>
          <a:p>
            <a:pPr marL="457200">
              <a:buFont typeface="Wingdings" panose="05000000000000000000" pitchFamily="2" charset="2"/>
              <a:buChar char="§"/>
            </a:pPr>
            <a:r>
              <a:rPr lang="en-US" sz="2000" dirty="0" smtClean="0"/>
              <a:t>The </a:t>
            </a:r>
            <a:r>
              <a:rPr lang="en-US" sz="2000" dirty="0"/>
              <a:t>practical effect of this is that you should use URLs to uniquely identify resources, rather than relying on the relationship between data </a:t>
            </a:r>
            <a:r>
              <a:rPr lang="en-US" sz="2000" dirty="0" smtClean="0"/>
              <a:t>items.</a:t>
            </a:r>
          </a:p>
          <a:p>
            <a:pPr marL="457200">
              <a:buFont typeface="Wingdings" panose="05000000000000000000" pitchFamily="2" charset="2"/>
              <a:buChar char="§"/>
            </a:pPr>
            <a:r>
              <a:rPr lang="en-US" sz="2000" dirty="0" smtClean="0"/>
              <a:t>For </a:t>
            </a:r>
            <a:r>
              <a:rPr lang="en-US" sz="2000" dirty="0"/>
              <a:t>example, if you support a URL such as /api/rsvp/first that refers to the first data object in the repository, accepting a DELETE request for that URL should not cause the data items to shuffle so that there is a new “first” </a:t>
            </a:r>
            <a:r>
              <a:rPr lang="en-US" sz="2000" dirty="0" smtClean="0"/>
              <a:t>object.</a:t>
            </a:r>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193</a:t>
            </a:fld>
            <a:endParaRPr lang="en-US"/>
          </a:p>
        </p:txBody>
      </p:sp>
    </p:spTree>
    <p:extLst>
      <p:ext uri="{BB962C8B-B14F-4D97-AF65-F5344CB8AC3E}">
        <p14:creationId xmlns:p14="http://schemas.microsoft.com/office/powerpoint/2010/main" val="33784580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Safe &amp; Idempotent HTTP Verbs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You must also write your web service so that it doesn’t generate an error when receiving multiple requests such as a DELETE request for a data object that has already been removed from the repository.</a:t>
            </a:r>
          </a:p>
          <a:p>
            <a:pPr marL="457200">
              <a:buFont typeface="Wingdings" panose="05000000000000000000" pitchFamily="2" charset="2"/>
              <a:buChar char="§"/>
            </a:pPr>
            <a:r>
              <a:rPr lang="en-US" sz="2000" dirty="0" smtClean="0"/>
              <a:t>Be </a:t>
            </a:r>
            <a:r>
              <a:rPr lang="en-US" sz="2000" dirty="0"/>
              <a:t>careful with the POST verb; it is </a:t>
            </a:r>
            <a:r>
              <a:rPr lang="en-US" sz="2000" dirty="0">
                <a:solidFill>
                  <a:srgbClr val="FF0000"/>
                </a:solidFill>
              </a:rPr>
              <a:t>not necessarily safe or idempotent</a:t>
            </a:r>
            <a:r>
              <a:rPr lang="en-US" sz="2000" dirty="0"/>
              <a:t>, and you have some flexibility about how you respond to multiple requests that target the same </a:t>
            </a:r>
            <a:r>
              <a:rPr lang="en-US" sz="2000" dirty="0" smtClean="0"/>
              <a:t>URL.</a:t>
            </a:r>
          </a:p>
          <a:p>
            <a:pPr marL="457200">
              <a:buFont typeface="Wingdings" panose="05000000000000000000" pitchFamily="2" charset="2"/>
              <a:buChar char="§"/>
            </a:pPr>
            <a:r>
              <a:rPr lang="en-US" sz="2000" dirty="0" smtClean="0"/>
              <a:t>Most </a:t>
            </a:r>
            <a:r>
              <a:rPr lang="en-US" sz="2000" dirty="0"/>
              <a:t>web services will treat a POST request </a:t>
            </a:r>
            <a:r>
              <a:rPr lang="en-US" sz="2000" dirty="0">
                <a:solidFill>
                  <a:srgbClr val="FF0000"/>
                </a:solidFill>
              </a:rPr>
              <a:t>as a PUT request</a:t>
            </a:r>
            <a:r>
              <a:rPr lang="en-US" sz="2000" dirty="0"/>
              <a:t> if there is already a matching data item, but you can choose to create a new object or report an error depending on the needs of your data model.</a:t>
            </a:r>
          </a:p>
          <a:p>
            <a:pPr>
              <a:buFont typeface="Wingdings" panose="05000000000000000000" pitchFamily="2" charset="2"/>
              <a:buChar char="v"/>
            </a:pP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194</a:t>
            </a:fld>
            <a:endParaRPr lang="en-US"/>
          </a:p>
        </p:txBody>
      </p:sp>
    </p:spTree>
    <p:extLst>
      <p:ext uri="{BB962C8B-B14F-4D97-AF65-F5344CB8AC3E}">
        <p14:creationId xmlns:p14="http://schemas.microsoft.com/office/powerpoint/2010/main" val="31377064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Data Discovery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Uniquely identifying each data object—more properly known as a </a:t>
            </a:r>
            <a:r>
              <a:rPr lang="en-US" sz="2000" dirty="0">
                <a:solidFill>
                  <a:srgbClr val="FF0000"/>
                </a:solidFill>
              </a:rPr>
              <a:t>resource in REST</a:t>
            </a:r>
            <a:r>
              <a:rPr lang="en-US" sz="2000" dirty="0"/>
              <a:t>—with a URL is an excellent idea, but it presents a problem: how does the client discover the set of data objects and the URLs that refer to </a:t>
            </a:r>
            <a:r>
              <a:rPr lang="en-US" sz="2000" dirty="0" smtClean="0"/>
              <a:t>them?</a:t>
            </a:r>
          </a:p>
          <a:p>
            <a:pPr marL="457200">
              <a:buFont typeface="Wingdings" panose="05000000000000000000" pitchFamily="2" charset="2"/>
              <a:buChar char="§"/>
            </a:pPr>
            <a:r>
              <a:rPr lang="en-US" sz="2000" dirty="0" smtClean="0"/>
              <a:t>The </a:t>
            </a:r>
            <a:r>
              <a:rPr lang="en-US" sz="2000" dirty="0"/>
              <a:t>solution is to </a:t>
            </a:r>
            <a:r>
              <a:rPr lang="en-US" sz="2000" dirty="0">
                <a:solidFill>
                  <a:srgbClr val="FF0000"/>
                </a:solidFill>
              </a:rPr>
              <a:t>create a collection URL</a:t>
            </a:r>
            <a:r>
              <a:rPr lang="en-US" sz="2000" dirty="0"/>
              <a:t>, which returns all of the data objects in the </a:t>
            </a:r>
            <a:r>
              <a:rPr lang="en-US" sz="2000" dirty="0" smtClean="0"/>
              <a:t>model.</a:t>
            </a:r>
          </a:p>
          <a:p>
            <a:pPr marL="457200">
              <a:buFont typeface="Wingdings" panose="05000000000000000000" pitchFamily="2" charset="2"/>
              <a:buChar char="§"/>
            </a:pPr>
            <a:r>
              <a:rPr lang="en-US" sz="2000" dirty="0" smtClean="0"/>
              <a:t>The </a:t>
            </a:r>
            <a:r>
              <a:rPr lang="en-US" sz="2000" dirty="0"/>
              <a:t>convention is that the collection of data objects is retrieved using the root URL that identifies individual </a:t>
            </a:r>
            <a:r>
              <a:rPr lang="en-US" sz="2000" dirty="0" smtClean="0"/>
              <a:t>objects.</a:t>
            </a:r>
          </a:p>
          <a:p>
            <a:pPr marL="457200">
              <a:buFont typeface="Wingdings" panose="05000000000000000000" pitchFamily="2" charset="2"/>
              <a:buChar char="§"/>
            </a:pPr>
            <a:r>
              <a:rPr lang="en-US" sz="2000" dirty="0" smtClean="0"/>
              <a:t>In </a:t>
            </a:r>
            <a:r>
              <a:rPr lang="en-US" sz="2000" dirty="0"/>
              <a:t>my API, this means that the URL /api/rsvp would return all of the data objects in the </a:t>
            </a:r>
            <a:r>
              <a:rPr lang="en-US" sz="2000" dirty="0" smtClean="0"/>
              <a:t>model.</a:t>
            </a:r>
          </a:p>
          <a:p>
            <a:pPr marL="457200">
              <a:buFont typeface="Wingdings" panose="05000000000000000000" pitchFamily="2" charset="2"/>
              <a:buChar char="§"/>
            </a:pPr>
            <a:r>
              <a:rPr lang="en-US" sz="2000" dirty="0" smtClean="0"/>
              <a:t>Table </a:t>
            </a:r>
            <a:r>
              <a:rPr lang="en-US" sz="2000" dirty="0"/>
              <a:t>4-4 shows the addition of the collection URL to the web service API.</a:t>
            </a:r>
          </a:p>
          <a:p>
            <a:pPr>
              <a:buFont typeface="Wingdings" panose="05000000000000000000" pitchFamily="2" charset="2"/>
              <a:buChar char="v"/>
            </a:pP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195</a:t>
            </a:fld>
            <a:endParaRPr lang="en-US"/>
          </a:p>
        </p:txBody>
      </p:sp>
    </p:spTree>
    <p:extLst>
      <p:ext uri="{BB962C8B-B14F-4D97-AF65-F5344CB8AC3E}">
        <p14:creationId xmlns:p14="http://schemas.microsoft.com/office/powerpoint/2010/main" val="29425295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4-4</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196</a:t>
            </a:fld>
            <a:endParaRPr lang="en-US" dirty="0"/>
          </a:p>
        </p:txBody>
      </p:sp>
      <p:pic>
        <p:nvPicPr>
          <p:cNvPr id="8" name="Picture 7"/>
          <p:cNvPicPr>
            <a:picLocks noChangeAspect="1"/>
          </p:cNvPicPr>
          <p:nvPr/>
        </p:nvPicPr>
        <p:blipFill>
          <a:blip r:embed="rId2"/>
          <a:stretch>
            <a:fillRect/>
          </a:stretch>
        </p:blipFill>
        <p:spPr>
          <a:xfrm>
            <a:off x="152400" y="1277314"/>
            <a:ext cx="7936567" cy="3016011"/>
          </a:xfrm>
          <a:prstGeom prst="rect">
            <a:avLst/>
          </a:prstGeom>
          <a:ln>
            <a:solidFill>
              <a:schemeClr val="accent1"/>
            </a:solidFill>
          </a:ln>
        </p:spPr>
      </p:pic>
    </p:spTree>
    <p:extLst>
      <p:ext uri="{BB962C8B-B14F-4D97-AF65-F5344CB8AC3E}">
        <p14:creationId xmlns:p14="http://schemas.microsoft.com/office/powerpoint/2010/main" val="2209563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Filtering the Collection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Most clients don’t need to retrieve all of the data in the model, so the convention is to allow clients to narrow the data returned by the collection URL by using query string </a:t>
            </a:r>
            <a:r>
              <a:rPr lang="en-US" sz="2000" dirty="0" smtClean="0"/>
              <a:t>parameters.</a:t>
            </a:r>
          </a:p>
          <a:p>
            <a:pPr marL="457200">
              <a:buFont typeface="Wingdings" panose="05000000000000000000" pitchFamily="2" charset="2"/>
              <a:buChar char="§"/>
            </a:pPr>
            <a:r>
              <a:rPr lang="en-US" sz="2000" dirty="0" smtClean="0"/>
              <a:t>For </a:t>
            </a:r>
            <a:r>
              <a:rPr lang="en-US" sz="2000" dirty="0"/>
              <a:t>example, to obtain the set of </a:t>
            </a:r>
            <a:r>
              <a:rPr lang="en-US" sz="2000" dirty="0" smtClean="0"/>
              <a:t>attendees, </a:t>
            </a:r>
            <a:r>
              <a:rPr lang="en-US" sz="2000" dirty="0"/>
              <a:t>the client would send a GET request to the following URL: </a:t>
            </a:r>
            <a:endParaRPr lang="en-US" sz="2000" dirty="0" smtClean="0"/>
          </a:p>
          <a:p>
            <a:pPr marL="457200" indent="0">
              <a:buNone/>
            </a:pPr>
            <a:r>
              <a:rPr lang="en-US" sz="2000" dirty="0" smtClean="0"/>
              <a:t>/api/rsvp?WillAttend=true</a:t>
            </a:r>
          </a:p>
          <a:p>
            <a:pPr marL="457200">
              <a:buFont typeface="Wingdings" panose="05000000000000000000" pitchFamily="2" charset="2"/>
              <a:buChar char="§"/>
            </a:pPr>
            <a:r>
              <a:rPr lang="en-US" sz="2000" dirty="0" smtClean="0"/>
              <a:t>The </a:t>
            </a:r>
            <a:r>
              <a:rPr lang="en-US" sz="2000" dirty="0"/>
              <a:t>web service can ignore the query string and return all of the data objects in the model, but it is generally a good idea to support this convention so that you are not transferring endless amounts of data that clients don’t require and that will be </a:t>
            </a:r>
            <a:r>
              <a:rPr lang="en-US" sz="2000" dirty="0" smtClean="0"/>
              <a:t>discarded.</a:t>
            </a:r>
          </a:p>
          <a:p>
            <a:pPr marL="457200">
              <a:buFont typeface="Wingdings" panose="05000000000000000000" pitchFamily="2" charset="2"/>
              <a:buChar char="§"/>
            </a:pPr>
            <a:r>
              <a:rPr lang="en-US" sz="2000" dirty="0" smtClean="0"/>
              <a:t>Table </a:t>
            </a:r>
            <a:r>
              <a:rPr lang="en-US" sz="2000" dirty="0"/>
              <a:t>4-5 shows my revised API</a:t>
            </a:r>
            <a:r>
              <a:rPr lang="en-US" sz="2000" dirty="0" smtClean="0"/>
              <a:t>.</a:t>
            </a:r>
          </a:p>
          <a:p>
            <a:pPr marL="457200">
              <a:buFont typeface="Wingdings" panose="05000000000000000000" pitchFamily="2" charset="2"/>
              <a:buChar char="§"/>
            </a:pPr>
            <a:r>
              <a:rPr lang="en-US" sz="2000" dirty="0" smtClean="0"/>
              <a:t>A </a:t>
            </a:r>
            <a:r>
              <a:rPr lang="en-US" sz="2000" dirty="0"/>
              <a:t>common variation on this pattern is to build the filter into the URL, rather than relying on the query string. </a:t>
            </a:r>
            <a:endParaRPr lang="en-US" sz="2000" dirty="0" smtClean="0"/>
          </a:p>
          <a:p>
            <a:pPr marL="457200">
              <a:buFont typeface="Wingdings" panose="05000000000000000000" pitchFamily="2" charset="2"/>
              <a:buChar char="§"/>
            </a:pPr>
            <a:r>
              <a:rPr lang="en-US" sz="2000" dirty="0" smtClean="0"/>
              <a:t>For example, consider a </a:t>
            </a:r>
            <a:r>
              <a:rPr lang="en-US" sz="2000" dirty="0"/>
              <a:t>model objects when the URL /api/products is </a:t>
            </a:r>
            <a:r>
              <a:rPr lang="en-US" sz="2000" dirty="0" smtClean="0"/>
              <a:t>requested.</a:t>
            </a:r>
          </a:p>
          <a:p>
            <a:pPr marL="457200">
              <a:buFont typeface="Wingdings" panose="05000000000000000000" pitchFamily="2" charset="2"/>
              <a:buChar char="§"/>
            </a:pPr>
            <a:r>
              <a:rPr lang="en-US" sz="2000" dirty="0" smtClean="0"/>
              <a:t>The </a:t>
            </a:r>
            <a:r>
              <a:rPr lang="en-US" sz="2000" dirty="0"/>
              <a:t>object that has the unique identifier 100, for example, would be accessed via the URL /api/products/100. </a:t>
            </a:r>
            <a:endParaRPr lang="en-US" sz="2000" dirty="0" smtClean="0"/>
          </a:p>
          <a:p>
            <a:pPr marL="457200">
              <a:buFont typeface="Wingdings" panose="05000000000000000000" pitchFamily="2" charset="2"/>
              <a:buChar char="§"/>
            </a:pPr>
            <a:r>
              <a:rPr lang="en-US" sz="2000" dirty="0" smtClean="0"/>
              <a:t>Web </a:t>
            </a:r>
            <a:r>
              <a:rPr lang="en-US" sz="2000" dirty="0"/>
              <a:t>API makes it easy to support both URL </a:t>
            </a:r>
            <a:r>
              <a:rPr lang="en-US" sz="2000" smtClean="0"/>
              <a:t>formats.</a:t>
            </a:r>
            <a:endParaRPr lang="en-US" sz="2000" dirty="0" smtClean="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197</a:t>
            </a:fld>
            <a:endParaRPr lang="en-US"/>
          </a:p>
        </p:txBody>
      </p:sp>
    </p:spTree>
    <p:extLst>
      <p:ext uri="{BB962C8B-B14F-4D97-AF65-F5344CB8AC3E}">
        <p14:creationId xmlns:p14="http://schemas.microsoft.com/office/powerpoint/2010/main" val="4518174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4-5</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198</a:t>
            </a:fld>
            <a:endParaRPr lang="en-US"/>
          </a:p>
        </p:txBody>
      </p:sp>
      <p:pic>
        <p:nvPicPr>
          <p:cNvPr id="3" name="Picture 2"/>
          <p:cNvPicPr>
            <a:picLocks noChangeAspect="1"/>
          </p:cNvPicPr>
          <p:nvPr/>
        </p:nvPicPr>
        <p:blipFill>
          <a:blip r:embed="rId2"/>
          <a:stretch>
            <a:fillRect/>
          </a:stretch>
        </p:blipFill>
        <p:spPr>
          <a:xfrm>
            <a:off x="152400" y="1268362"/>
            <a:ext cx="8984858" cy="4792804"/>
          </a:xfrm>
          <a:prstGeom prst="rect">
            <a:avLst/>
          </a:prstGeom>
          <a:ln>
            <a:solidFill>
              <a:schemeClr val="accent1"/>
            </a:solidFill>
          </a:ln>
        </p:spPr>
      </p:pic>
    </p:spTree>
    <p:extLst>
      <p:ext uri="{BB962C8B-B14F-4D97-AF65-F5344CB8AC3E}">
        <p14:creationId xmlns:p14="http://schemas.microsoft.com/office/powerpoint/2010/main" val="358598235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Dependency Injection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Dependency injection (DI) breaks the direct dependency between </a:t>
            </a:r>
            <a:r>
              <a:rPr lang="en-US" sz="2000" dirty="0" smtClean="0"/>
              <a:t>classes.</a:t>
            </a:r>
          </a:p>
          <a:p>
            <a:pPr marL="457200">
              <a:buFont typeface="Wingdings" panose="05000000000000000000" pitchFamily="2" charset="2"/>
              <a:buChar char="§"/>
            </a:pPr>
            <a:r>
              <a:rPr lang="en-US" sz="2000" dirty="0" smtClean="0"/>
              <a:t>A </a:t>
            </a:r>
            <a:r>
              <a:rPr lang="en-US" sz="2000" dirty="0"/>
              <a:t>dependency injection container is configured with mappings between interfaces and implementation classes and is used by Web API to create instances of the classes it requires to handle HTTP </a:t>
            </a:r>
            <a:r>
              <a:rPr lang="en-US" sz="2000" dirty="0" smtClean="0"/>
              <a:t>requests.</a:t>
            </a:r>
          </a:p>
          <a:p>
            <a:pPr marL="457200">
              <a:buFont typeface="Wingdings" panose="05000000000000000000" pitchFamily="2" charset="2"/>
              <a:buChar char="§"/>
            </a:pPr>
            <a:r>
              <a:rPr lang="en-US" sz="2000" dirty="0" smtClean="0"/>
              <a:t>The </a:t>
            </a:r>
            <a:r>
              <a:rPr lang="en-US" sz="2000" dirty="0"/>
              <a:t>DI container inspects the classes it has been asked to create and resolves dependencies on the interfaces it has been configured with by creating and injecting the implementation </a:t>
            </a:r>
            <a:r>
              <a:rPr lang="en-US" sz="2000" dirty="0" smtClean="0"/>
              <a:t>classes.</a:t>
            </a:r>
          </a:p>
          <a:p>
            <a:pPr marL="457200">
              <a:buFont typeface="Wingdings" panose="05000000000000000000" pitchFamily="2" charset="2"/>
              <a:buChar char="§"/>
            </a:pPr>
            <a:r>
              <a:rPr lang="en-US" sz="2000" dirty="0" smtClean="0"/>
              <a:t>In </a:t>
            </a:r>
            <a:r>
              <a:rPr lang="en-US" sz="2000" dirty="0"/>
              <a:t>this way, I can arrange my application so that my controllers depend on the </a:t>
            </a:r>
            <a:r>
              <a:rPr lang="en-US" sz="2000" dirty="0">
                <a:solidFill>
                  <a:srgbClr val="FF0000"/>
                </a:solidFill>
              </a:rPr>
              <a:t>IRepository</a:t>
            </a:r>
            <a:r>
              <a:rPr lang="en-US" sz="2000" dirty="0"/>
              <a:t> interface without any direct knowledge of which implementation class they receive in their </a:t>
            </a:r>
            <a:r>
              <a:rPr lang="en-US" sz="2000" dirty="0" smtClean="0"/>
              <a:t>constructor.</a:t>
            </a:r>
          </a:p>
          <a:p>
            <a:pPr marL="457200">
              <a:buFont typeface="Wingdings" panose="05000000000000000000" pitchFamily="2" charset="2"/>
              <a:buChar char="§"/>
            </a:pPr>
            <a:r>
              <a:rPr lang="en-US" sz="2000" dirty="0" smtClean="0"/>
              <a:t>DI </a:t>
            </a:r>
            <a:r>
              <a:rPr lang="en-US" sz="2000" dirty="0"/>
              <a:t>allows me to change the implementation that I use or to </a:t>
            </a:r>
            <a:r>
              <a:rPr lang="en-US" sz="2000" dirty="0">
                <a:solidFill>
                  <a:srgbClr val="FF0000"/>
                </a:solidFill>
              </a:rPr>
              <a:t>create mock implementations</a:t>
            </a:r>
            <a:r>
              <a:rPr lang="en-US" sz="2000" dirty="0"/>
              <a:t> for </a:t>
            </a:r>
            <a:r>
              <a:rPr lang="en-US" sz="2000" dirty="0">
                <a:solidFill>
                  <a:srgbClr val="FF0000"/>
                </a:solidFill>
              </a:rPr>
              <a:t>unit testing</a:t>
            </a:r>
            <a:r>
              <a:rPr lang="en-US" sz="2000" dirty="0"/>
              <a:t> without having to make any changes to the controller </a:t>
            </a:r>
            <a:r>
              <a:rPr lang="en-US" sz="2000" dirty="0" smtClean="0"/>
              <a:t>class.</a:t>
            </a:r>
          </a:p>
          <a:p>
            <a:pPr marL="457200">
              <a:buFont typeface="Wingdings" panose="05000000000000000000" pitchFamily="2" charset="2"/>
              <a:buChar char="§"/>
            </a:pPr>
            <a:r>
              <a:rPr lang="en-US" sz="2000" dirty="0" smtClean="0"/>
              <a:t>Although </a:t>
            </a:r>
            <a:r>
              <a:rPr lang="en-US" sz="2000" dirty="0"/>
              <a:t>DI plays the same role for Web API as it does in the MVC framework, the approach required is different and a slight improvement, but there are some issues to be aware of, especially when it comes to creating instances of objects for each HTTP request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199</a:t>
            </a:fld>
            <a:endParaRPr lang="en-US"/>
          </a:p>
        </p:txBody>
      </p:sp>
    </p:spTree>
    <p:extLst>
      <p:ext uri="{BB962C8B-B14F-4D97-AF65-F5344CB8AC3E}">
        <p14:creationId xmlns:p14="http://schemas.microsoft.com/office/powerpoint/2010/main" val="197457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Web API 2</a:t>
            </a:r>
            <a:endParaRPr lang="en-US" dirty="0"/>
          </a:p>
        </p:txBody>
      </p:sp>
      <p:sp>
        <p:nvSpPr>
          <p:cNvPr id="3" name="Text Placeholder 2"/>
          <p:cNvSpPr>
            <a:spLocks noGrp="1"/>
          </p:cNvSpPr>
          <p:nvPr>
            <p:ph type="body" sz="quarter" idx="14"/>
          </p:nvPr>
        </p:nvSpPr>
        <p:spPr>
          <a:xfrm>
            <a:off x="2762250" y="2556686"/>
            <a:ext cx="5245969" cy="365760"/>
          </a:xfrm>
        </p:spPr>
        <p:txBody>
          <a:bodyPr/>
          <a:lstStyle/>
          <a:p>
            <a:r>
              <a:rPr lang="en-US" dirty="0">
                <a:latin typeface="Gill Sans MT" panose="020B0502020104020203" pitchFamily="34" charset="0"/>
              </a:rPr>
              <a:t>Expert ASP.NET Web API 2 for MVC Developers 2014</a:t>
            </a:r>
          </a:p>
        </p:txBody>
      </p:sp>
      <p:sp>
        <p:nvSpPr>
          <p:cNvPr id="4" name="Text Placeholder 3"/>
          <p:cNvSpPr>
            <a:spLocks noGrp="1"/>
          </p:cNvSpPr>
          <p:nvPr>
            <p:ph type="body" sz="quarter" idx="15"/>
          </p:nvPr>
        </p:nvSpPr>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r>
              <a:rPr lang="en-US" smtClean="0"/>
              <a:t>26 March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241481643"/>
              </p:ext>
            </p:extLst>
          </p:nvPr>
        </p:nvGraphicFramePr>
        <p:xfrm>
          <a:off x="10785021" y="1104900"/>
          <a:ext cx="1292952" cy="421719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10 May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r h="301228">
                <a:tc>
                  <a:txBody>
                    <a:bodyPr/>
                    <a:lstStyle/>
                    <a:p>
                      <a:r>
                        <a:rPr lang="en-US" sz="1200" dirty="0" smtClean="0">
                          <a:latin typeface="Gill Sans MT" panose="020B0502020104020203" pitchFamily="34" charset="0"/>
                        </a:rPr>
                        <a:t>9</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31975878"/>
                  </a:ext>
                </a:extLst>
              </a:tr>
              <a:tr h="301228">
                <a:tc>
                  <a:txBody>
                    <a:bodyPr/>
                    <a:lstStyle/>
                    <a:p>
                      <a:r>
                        <a:rPr lang="en-US" sz="1200" dirty="0" smtClean="0">
                          <a:latin typeface="Gill Sans MT" panose="020B0502020104020203" pitchFamily="34" charset="0"/>
                        </a:rPr>
                        <a:t>10</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006999103"/>
                  </a:ext>
                </a:extLst>
              </a:tr>
              <a:tr h="301228">
                <a:tc>
                  <a:txBody>
                    <a:bodyPr/>
                    <a:lstStyle/>
                    <a:p>
                      <a:r>
                        <a:rPr lang="en-US" sz="1200" dirty="0" smtClean="0">
                          <a:latin typeface="Gill Sans MT" panose="020B0502020104020203" pitchFamily="34" charset="0"/>
                        </a:rPr>
                        <a:t>11</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500812138"/>
                  </a:ext>
                </a:extLst>
              </a:tr>
              <a:tr h="301228">
                <a:tc>
                  <a:txBody>
                    <a:bodyPr/>
                    <a:lstStyle/>
                    <a:p>
                      <a:r>
                        <a:rPr lang="en-US" sz="1200" dirty="0" smtClean="0">
                          <a:latin typeface="Gill Sans MT" panose="020B0502020104020203" pitchFamily="34" charset="0"/>
                        </a:rPr>
                        <a:t>12</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901894806"/>
                  </a:ext>
                </a:extLst>
              </a:tr>
              <a:tr h="301228">
                <a:tc>
                  <a:txBody>
                    <a:bodyPr/>
                    <a:lstStyle/>
                    <a:p>
                      <a:r>
                        <a:rPr lang="en-US" sz="1200" dirty="0" smtClean="0">
                          <a:latin typeface="Gill Sans MT" panose="020B0502020104020203" pitchFamily="34" charset="0"/>
                        </a:rPr>
                        <a:t>13</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644508333"/>
                  </a:ext>
                </a:extLst>
              </a:tr>
            </a:tbl>
          </a:graphicData>
        </a:graphic>
      </p:graphicFrame>
    </p:spTree>
    <p:extLst>
      <p:ext uri="{BB962C8B-B14F-4D97-AF65-F5344CB8AC3E}">
        <p14:creationId xmlns:p14="http://schemas.microsoft.com/office/powerpoint/2010/main" val="321658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Selecting Chrome for </a:t>
            </a:r>
            <a:r>
              <a:rPr lang="en-US" dirty="0" smtClean="0"/>
              <a:t>Debugging</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select Chrome as the browser that Visual Studio will start when you debug a project by selecting it from the drop-down </a:t>
            </a:r>
            <a:r>
              <a:rPr lang="en-US" sz="2000" dirty="0">
                <a:solidFill>
                  <a:srgbClr val="FF0000"/>
                </a:solidFill>
              </a:rPr>
              <a:t>list of browsers</a:t>
            </a:r>
            <a:r>
              <a:rPr lang="en-US" sz="2000" dirty="0"/>
              <a:t>, as shown in </a:t>
            </a:r>
            <a:r>
              <a:rPr lang="en-US" sz="2000" dirty="0">
                <a:solidFill>
                  <a:srgbClr val="FF0000"/>
                </a:solidFill>
              </a:rPr>
              <a:t>Figure 1-1</a:t>
            </a:r>
            <a:r>
              <a:rPr lang="en-US" sz="2000" dirty="0" smtClean="0"/>
              <a:t>.</a:t>
            </a:r>
            <a:endParaRPr lang="en-US" sz="2000" dirty="0"/>
          </a:p>
        </p:txBody>
      </p:sp>
      <p:sp>
        <p:nvSpPr>
          <p:cNvPr id="5" name="Date Placeholder 4"/>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20</a:t>
            </a:fld>
            <a:endParaRPr lang="en-US"/>
          </a:p>
        </p:txBody>
      </p:sp>
      <p:pic>
        <p:nvPicPr>
          <p:cNvPr id="4" name="Picture 3"/>
          <p:cNvPicPr>
            <a:picLocks noChangeAspect="1"/>
          </p:cNvPicPr>
          <p:nvPr/>
        </p:nvPicPr>
        <p:blipFill>
          <a:blip r:embed="rId2"/>
          <a:stretch>
            <a:fillRect/>
          </a:stretch>
        </p:blipFill>
        <p:spPr>
          <a:xfrm>
            <a:off x="387587" y="2239861"/>
            <a:ext cx="6833018" cy="4344055"/>
          </a:xfrm>
          <a:prstGeom prst="rect">
            <a:avLst/>
          </a:prstGeom>
          <a:ln>
            <a:solidFill>
              <a:schemeClr val="accent1"/>
            </a:solidFill>
          </a:ln>
        </p:spPr>
      </p:pic>
    </p:spTree>
    <p:extLst>
      <p:ext uri="{BB962C8B-B14F-4D97-AF65-F5344CB8AC3E}">
        <p14:creationId xmlns:p14="http://schemas.microsoft.com/office/powerpoint/2010/main" val="156724541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DI: Advantages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Dependency injection allows interfaces to be used without direct knowledge of the classes that implement them, creating loosely coupled </a:t>
            </a:r>
            <a:r>
              <a:rPr lang="en-US" sz="2000" dirty="0" smtClean="0"/>
              <a:t>components.</a:t>
            </a:r>
          </a:p>
          <a:p>
            <a:pPr marL="457200">
              <a:buFont typeface="Wingdings" panose="05000000000000000000" pitchFamily="2" charset="2"/>
              <a:buChar char="§"/>
            </a:pPr>
            <a:r>
              <a:rPr lang="en-US" sz="2000" dirty="0" smtClean="0"/>
              <a:t>You </a:t>
            </a:r>
            <a:r>
              <a:rPr lang="en-US" sz="2000" dirty="0"/>
              <a:t>should use dependency injection in any project that you need to </a:t>
            </a:r>
            <a:r>
              <a:rPr lang="en-US" sz="2000" dirty="0">
                <a:solidFill>
                  <a:srgbClr val="FF0000"/>
                </a:solidFill>
              </a:rPr>
              <a:t>unit test</a:t>
            </a:r>
            <a:r>
              <a:rPr lang="en-US" sz="2000" dirty="0"/>
              <a:t> or where you expect to make changes following </a:t>
            </a:r>
            <a:r>
              <a:rPr lang="en-US" sz="2000" dirty="0" smtClean="0"/>
              <a:t>deployment.</a:t>
            </a:r>
          </a:p>
          <a:p>
            <a:pPr marL="457200">
              <a:buFont typeface="Wingdings" panose="05000000000000000000" pitchFamily="2" charset="2"/>
              <a:buChar char="§"/>
            </a:pPr>
            <a:r>
              <a:rPr lang="en-US" sz="2000" dirty="0" smtClean="0"/>
              <a:t>Web </a:t>
            </a:r>
            <a:r>
              <a:rPr lang="en-US" sz="2000" dirty="0"/>
              <a:t>API defines two interfaces to support DI </a:t>
            </a:r>
            <a:r>
              <a:rPr lang="en-US" sz="2000" dirty="0" smtClean="0"/>
              <a:t>but there </a:t>
            </a:r>
            <a:r>
              <a:rPr lang="en-US" sz="2000" dirty="0"/>
              <a:t>are some obstacles to implementing per-request object scopes in Web API applications without relying on the ASP.NET platform.</a:t>
            </a:r>
          </a:p>
          <a:p>
            <a:pPr>
              <a:buFont typeface="Wingdings" panose="05000000000000000000" pitchFamily="2" charset="2"/>
              <a:buChar char="v"/>
            </a:pP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200</a:t>
            </a:fld>
            <a:endParaRPr lang="en-US"/>
          </a:p>
        </p:txBody>
      </p:sp>
    </p:spTree>
    <p:extLst>
      <p:ext uri="{BB962C8B-B14F-4D97-AF65-F5344CB8AC3E}">
        <p14:creationId xmlns:p14="http://schemas.microsoft.com/office/powerpoint/2010/main" val="10238006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Web API Dependency Interfaces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Dependency injection in Web API is handled by the </a:t>
            </a:r>
            <a:r>
              <a:rPr lang="en-US" sz="2000" dirty="0">
                <a:solidFill>
                  <a:srgbClr val="FF0000"/>
                </a:solidFill>
              </a:rPr>
              <a:t>IDependencyResolver</a:t>
            </a:r>
            <a:r>
              <a:rPr lang="en-US" sz="2000" dirty="0"/>
              <a:t> and </a:t>
            </a:r>
            <a:r>
              <a:rPr lang="en-US" sz="2000" dirty="0">
                <a:solidFill>
                  <a:srgbClr val="FF0000"/>
                </a:solidFill>
              </a:rPr>
              <a:t>IDependencyScope</a:t>
            </a:r>
            <a:r>
              <a:rPr lang="en-US" sz="2000" dirty="0"/>
              <a:t> interfaces, which are defined in the </a:t>
            </a:r>
            <a:r>
              <a:rPr lang="en-US" sz="2000" dirty="0">
                <a:solidFill>
                  <a:srgbClr val="FF0000"/>
                </a:solidFill>
              </a:rPr>
              <a:t>System.Web.Http.Dependencies</a:t>
            </a:r>
            <a:r>
              <a:rPr lang="en-US" sz="2000" dirty="0"/>
              <a:t> </a:t>
            </a:r>
            <a:r>
              <a:rPr lang="en-US" sz="2000" dirty="0" smtClean="0"/>
              <a:t>namespace.</a:t>
            </a:r>
          </a:p>
          <a:p>
            <a:pPr marL="457200">
              <a:buFont typeface="Wingdings" panose="05000000000000000000" pitchFamily="2" charset="2"/>
              <a:buChar char="§"/>
            </a:pPr>
            <a:r>
              <a:rPr lang="en-US" sz="2000" dirty="0" smtClean="0"/>
              <a:t>Listing </a:t>
            </a:r>
            <a:r>
              <a:rPr lang="en-US" sz="2000" dirty="0"/>
              <a:t>10-13 shows the definition of the IDependencyResolver interface</a:t>
            </a:r>
            <a:r>
              <a:rPr lang="en-US" sz="2000" dirty="0" smtClean="0"/>
              <a:t>.</a:t>
            </a:r>
          </a:p>
          <a:p>
            <a:pPr marL="457200">
              <a:buFont typeface="Wingdings" panose="05000000000000000000" pitchFamily="2" charset="2"/>
              <a:buChar char="§"/>
            </a:pPr>
            <a:r>
              <a:rPr lang="en-US" sz="2000" dirty="0"/>
              <a:t>This </a:t>
            </a:r>
            <a:r>
              <a:rPr lang="en-US" sz="2000" dirty="0">
                <a:solidFill>
                  <a:srgbClr val="FF0000"/>
                </a:solidFill>
              </a:rPr>
              <a:t>IDependencyScope</a:t>
            </a:r>
            <a:r>
              <a:rPr lang="en-US" sz="2000" dirty="0"/>
              <a:t> interface defines </a:t>
            </a:r>
            <a:r>
              <a:rPr lang="en-US" sz="2000" dirty="0">
                <a:solidFill>
                  <a:srgbClr val="FF0000"/>
                </a:solidFill>
              </a:rPr>
              <a:t>GetService</a:t>
            </a:r>
            <a:r>
              <a:rPr lang="en-US" sz="2000" dirty="0"/>
              <a:t> and </a:t>
            </a:r>
            <a:r>
              <a:rPr lang="en-US" sz="2000" dirty="0">
                <a:solidFill>
                  <a:srgbClr val="FF0000"/>
                </a:solidFill>
              </a:rPr>
              <a:t>GetServices</a:t>
            </a:r>
            <a:r>
              <a:rPr lang="en-US" sz="2000" dirty="0"/>
              <a:t> methods, which perform the same role as in the equivalents in the MVC </a:t>
            </a:r>
            <a:r>
              <a:rPr lang="en-US" sz="2000" dirty="0" smtClean="0"/>
              <a:t>framework.</a:t>
            </a:r>
          </a:p>
          <a:p>
            <a:pPr marL="457200">
              <a:buFont typeface="Wingdings" panose="05000000000000000000" pitchFamily="2" charset="2"/>
              <a:buChar char="§"/>
            </a:pPr>
            <a:r>
              <a:rPr lang="en-US" sz="2000" dirty="0" smtClean="0"/>
              <a:t>The </a:t>
            </a:r>
            <a:r>
              <a:rPr lang="en-US" sz="2000" dirty="0"/>
              <a:t>GetService method is called when the Web API infrastructure needs a </a:t>
            </a:r>
            <a:r>
              <a:rPr lang="en-US" sz="2000" dirty="0">
                <a:solidFill>
                  <a:srgbClr val="FF0000"/>
                </a:solidFill>
              </a:rPr>
              <a:t>concrete type</a:t>
            </a:r>
            <a:r>
              <a:rPr lang="en-US" sz="2000" dirty="0"/>
              <a:t> (such as a controller) or needs to use an interface for which there should be only one implementation (such as the </a:t>
            </a:r>
            <a:r>
              <a:rPr lang="en-US" sz="2000" dirty="0">
                <a:solidFill>
                  <a:srgbClr val="FF0000"/>
                </a:solidFill>
              </a:rPr>
              <a:t>IHttpActionInvoker</a:t>
            </a:r>
            <a:r>
              <a:rPr lang="en-US" sz="2000" dirty="0"/>
              <a:t> </a:t>
            </a:r>
            <a:r>
              <a:rPr lang="en-US" sz="2000" dirty="0" smtClean="0"/>
              <a:t>interface).</a:t>
            </a:r>
          </a:p>
          <a:p>
            <a:pPr marL="457200">
              <a:buFont typeface="Wingdings" panose="05000000000000000000" pitchFamily="2" charset="2"/>
              <a:buChar char="§"/>
            </a:pPr>
            <a:r>
              <a:rPr lang="en-US" sz="2000" dirty="0" smtClean="0"/>
              <a:t>The </a:t>
            </a:r>
            <a:r>
              <a:rPr lang="en-US" sz="2000" dirty="0"/>
              <a:t>GetServices method is used when the Web API infrastructure expects there to be </a:t>
            </a:r>
            <a:r>
              <a:rPr lang="en-US" sz="2000" dirty="0">
                <a:solidFill>
                  <a:srgbClr val="FF0000"/>
                </a:solidFill>
              </a:rPr>
              <a:t>multiple implementations</a:t>
            </a:r>
            <a:r>
              <a:rPr lang="en-US" sz="2000" dirty="0"/>
              <a:t> of an interface, all of which are required (such as </a:t>
            </a:r>
            <a:r>
              <a:rPr lang="en-US" sz="2000" dirty="0" smtClean="0">
                <a:solidFill>
                  <a:srgbClr val="FF0000"/>
                </a:solidFill>
              </a:rPr>
              <a:t>IFilter</a:t>
            </a:r>
            <a:r>
              <a:rPr lang="en-US" sz="2000" dirty="0" smtClean="0"/>
              <a:t>).</a:t>
            </a:r>
            <a:endParaRPr lang="en-US" sz="2000" dirty="0"/>
          </a:p>
          <a:p>
            <a:pPr>
              <a:buFont typeface="Wingdings" panose="05000000000000000000" pitchFamily="2" charset="2"/>
              <a:buChar char="v"/>
            </a:pP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201</a:t>
            </a:fld>
            <a:endParaRPr lang="en-US"/>
          </a:p>
        </p:txBody>
      </p:sp>
    </p:spTree>
    <p:extLst>
      <p:ext uri="{BB962C8B-B14F-4D97-AF65-F5344CB8AC3E}">
        <p14:creationId xmlns:p14="http://schemas.microsoft.com/office/powerpoint/2010/main" val="17805982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Web API Dependency</a:t>
            </a:r>
            <a:endParaRPr lang="en-US" dirty="0"/>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202</a:t>
            </a:fld>
            <a:endParaRPr lang="en-US"/>
          </a:p>
        </p:txBody>
      </p:sp>
      <p:pic>
        <p:nvPicPr>
          <p:cNvPr id="4" name="Picture 3"/>
          <p:cNvPicPr>
            <a:picLocks noChangeAspect="1"/>
          </p:cNvPicPr>
          <p:nvPr/>
        </p:nvPicPr>
        <p:blipFill>
          <a:blip r:embed="rId2"/>
          <a:stretch>
            <a:fillRect/>
          </a:stretch>
        </p:blipFill>
        <p:spPr>
          <a:xfrm>
            <a:off x="111095" y="1269472"/>
            <a:ext cx="6891939" cy="185123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111095" y="3530616"/>
            <a:ext cx="6426611" cy="3105076"/>
          </a:xfrm>
          <a:prstGeom prst="rect">
            <a:avLst/>
          </a:prstGeom>
          <a:ln>
            <a:solidFill>
              <a:schemeClr val="accent1"/>
            </a:solidFill>
          </a:ln>
        </p:spPr>
      </p:pic>
    </p:spTree>
    <p:extLst>
      <p:ext uri="{BB962C8B-B14F-4D97-AF65-F5344CB8AC3E}">
        <p14:creationId xmlns:p14="http://schemas.microsoft.com/office/powerpoint/2010/main" val="58001195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Web API DI</a:t>
            </a:r>
            <a:endParaRPr lang="en-US" dirty="0"/>
          </a:p>
        </p:txBody>
      </p:sp>
      <p:sp>
        <p:nvSpPr>
          <p:cNvPr id="5"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The inheritance relationship between the interfaces can be confusing, but it starts to make sense when you understand that the Web API developers were trying to make it easier to deal with the two most common dependency injection scenarios in a web </a:t>
            </a:r>
            <a:r>
              <a:rPr lang="en-US" sz="2000" dirty="0" smtClean="0"/>
              <a:t>application:</a:t>
            </a:r>
          </a:p>
          <a:p>
            <a:pPr marL="457200">
              <a:buFont typeface="Wingdings" panose="05000000000000000000" pitchFamily="2" charset="2"/>
              <a:buChar char="§"/>
            </a:pPr>
            <a:r>
              <a:rPr lang="en-US" sz="2000" dirty="0" smtClean="0"/>
              <a:t>creating </a:t>
            </a:r>
            <a:r>
              <a:rPr lang="en-US" sz="2000" dirty="0"/>
              <a:t>objects that are used for the </a:t>
            </a:r>
            <a:r>
              <a:rPr lang="en-US" sz="2000" dirty="0">
                <a:solidFill>
                  <a:srgbClr val="FF0000"/>
                </a:solidFill>
              </a:rPr>
              <a:t>life of the application</a:t>
            </a:r>
            <a:r>
              <a:rPr lang="en-US" sz="2000" dirty="0"/>
              <a:t> </a:t>
            </a:r>
            <a:r>
              <a:rPr lang="en-US" sz="2000" dirty="0" smtClean="0"/>
              <a:t>and</a:t>
            </a:r>
          </a:p>
          <a:p>
            <a:pPr marL="457200">
              <a:buFont typeface="Wingdings" panose="05000000000000000000" pitchFamily="2" charset="2"/>
              <a:buChar char="§"/>
            </a:pPr>
            <a:r>
              <a:rPr lang="en-US" sz="2000" dirty="0" smtClean="0"/>
              <a:t>creating </a:t>
            </a:r>
            <a:r>
              <a:rPr lang="en-US" sz="2000" dirty="0"/>
              <a:t>objects that are used for a </a:t>
            </a:r>
            <a:r>
              <a:rPr lang="en-US" sz="2000" dirty="0">
                <a:solidFill>
                  <a:srgbClr val="FF0000"/>
                </a:solidFill>
              </a:rPr>
              <a:t>single </a:t>
            </a:r>
            <a:r>
              <a:rPr lang="en-US" sz="2000" dirty="0" smtClean="0">
                <a:solidFill>
                  <a:srgbClr val="FF0000"/>
                </a:solidFill>
              </a:rPr>
              <a:t>request</a:t>
            </a:r>
            <a:endParaRPr lang="en-US" sz="2000" dirty="0" smtClean="0"/>
          </a:p>
          <a:p>
            <a:pPr>
              <a:buFont typeface="Wingdings" panose="05000000000000000000" pitchFamily="2" charset="2"/>
              <a:buChar char="v"/>
            </a:pPr>
            <a:r>
              <a:rPr lang="en-US" sz="2000" dirty="0" smtClean="0"/>
              <a:t>When </a:t>
            </a:r>
            <a:r>
              <a:rPr lang="en-US" sz="2000" dirty="0"/>
              <a:t>the application starts, a single instance of the </a:t>
            </a:r>
            <a:r>
              <a:rPr lang="en-US" sz="2000" dirty="0">
                <a:solidFill>
                  <a:srgbClr val="FF0000"/>
                </a:solidFill>
              </a:rPr>
              <a:t>IDependencyResolver</a:t>
            </a:r>
            <a:r>
              <a:rPr lang="en-US" sz="2000" dirty="0"/>
              <a:t> implementation object is created and kept by Web API for the life of the application, and its GetService and GetServices methods are used whenever an object is required for the Web API </a:t>
            </a:r>
            <a:r>
              <a:rPr lang="en-US" sz="2000" dirty="0" smtClean="0"/>
              <a:t>infrastructure.</a:t>
            </a:r>
          </a:p>
          <a:p>
            <a:pPr marL="457200">
              <a:buFont typeface="Wingdings" panose="05000000000000000000" pitchFamily="2" charset="2"/>
              <a:buChar char="§"/>
            </a:pPr>
            <a:r>
              <a:rPr lang="en-US" sz="2000" dirty="0" smtClean="0"/>
              <a:t>In </a:t>
            </a:r>
            <a:r>
              <a:rPr lang="en-US" sz="2000" dirty="0"/>
              <a:t>practice, this means it is used to create a lot of objects when the application is started (filters, data formatters, and so on) and then not used </a:t>
            </a:r>
            <a:r>
              <a:rPr lang="en-US" sz="2000" dirty="0" smtClean="0"/>
              <a:t>again.</a:t>
            </a:r>
          </a:p>
          <a:p>
            <a:pPr marL="457200">
              <a:buFont typeface="Wingdings" panose="05000000000000000000" pitchFamily="2" charset="2"/>
              <a:buChar char="§"/>
            </a:pPr>
            <a:r>
              <a:rPr lang="en-US" sz="2000" dirty="0" smtClean="0"/>
              <a:t>There </a:t>
            </a:r>
            <a:r>
              <a:rPr lang="en-US" sz="2000" dirty="0"/>
              <a:t>is only ever one instance of the class that implements the IDependencyResolver </a:t>
            </a:r>
            <a:r>
              <a:rPr lang="en-US" sz="2000" dirty="0" smtClean="0"/>
              <a:t>interface.</a:t>
            </a:r>
          </a:p>
          <a:p>
            <a:pPr marL="457200">
              <a:buFont typeface="Wingdings" panose="05000000000000000000" pitchFamily="2" charset="2"/>
              <a:buChar char="§"/>
            </a:pPr>
            <a:r>
              <a:rPr lang="en-US" sz="2000" dirty="0" smtClean="0"/>
              <a:t>When </a:t>
            </a:r>
            <a:r>
              <a:rPr lang="en-US" sz="2000" dirty="0"/>
              <a:t>Web API needs an object that will be used for a single request, such as a controller or a database context class, then it calls the </a:t>
            </a:r>
            <a:r>
              <a:rPr lang="en-US" sz="2000" dirty="0">
                <a:solidFill>
                  <a:srgbClr val="FF0000"/>
                </a:solidFill>
              </a:rPr>
              <a:t>BeginScope</a:t>
            </a:r>
            <a:r>
              <a:rPr lang="en-US" sz="2000" dirty="0"/>
              <a:t> method of the IDependencyResolver object in order to get an implementation of the IDependencyScope interface and uses the GetService and GetServices methods to create the instances it </a:t>
            </a:r>
            <a:r>
              <a:rPr lang="en-US" sz="2000" dirty="0" smtClean="0"/>
              <a:t>needs.</a:t>
            </a:r>
          </a:p>
          <a:p>
            <a:pPr marL="457200">
              <a:buFont typeface="Wingdings" panose="05000000000000000000" pitchFamily="2" charset="2"/>
              <a:buChar char="§"/>
            </a:pPr>
            <a:r>
              <a:rPr lang="en-US" sz="2000" dirty="0" smtClean="0"/>
              <a:t>When </a:t>
            </a:r>
            <a:r>
              <a:rPr lang="en-US" sz="2000" dirty="0"/>
              <a:t>the request has been handled and the objects that have been created are no longer required, Web </a:t>
            </a:r>
            <a:r>
              <a:rPr lang="en-US" sz="2000" dirty="0" smtClean="0"/>
              <a:t>API</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203</a:t>
            </a:fld>
            <a:endParaRPr lang="en-US"/>
          </a:p>
        </p:txBody>
      </p:sp>
    </p:spTree>
    <p:extLst>
      <p:ext uri="{BB962C8B-B14F-4D97-AF65-F5344CB8AC3E}">
        <p14:creationId xmlns:p14="http://schemas.microsoft.com/office/powerpoint/2010/main" val="396064703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smtClean="0"/>
              <a:t>Web API DI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57200" indent="0">
              <a:buNone/>
            </a:pPr>
            <a:r>
              <a:rPr lang="en-US" sz="2000" dirty="0" smtClean="0"/>
              <a:t>calls </a:t>
            </a:r>
            <a:r>
              <a:rPr lang="en-US" sz="2000" dirty="0"/>
              <a:t>the Dispose method on the IDependencyScope object (because it implements IDisposable) so that the objects that have been created can be prepared for destruction</a:t>
            </a:r>
            <a:r>
              <a:rPr lang="en-US" sz="2000" dirty="0" smtClean="0"/>
              <a:t>.</a:t>
            </a:r>
          </a:p>
          <a:p>
            <a:pPr marL="457200">
              <a:buFont typeface="Wingdings" panose="05000000000000000000" pitchFamily="2" charset="2"/>
              <a:buChar char="§"/>
            </a:pPr>
            <a:r>
              <a:rPr lang="en-US" sz="2000" dirty="0"/>
              <a:t>Most DI containers support </a:t>
            </a:r>
            <a:r>
              <a:rPr lang="en-US" sz="2000" dirty="0">
                <a:solidFill>
                  <a:srgbClr val="FF0000"/>
                </a:solidFill>
              </a:rPr>
              <a:t>scopes</a:t>
            </a:r>
            <a:r>
              <a:rPr lang="en-US" sz="2000" dirty="0"/>
              <a:t>, which are used to decide when to create a new instance of a class and when to reuse an existing </a:t>
            </a:r>
            <a:r>
              <a:rPr lang="en-US" sz="2000" dirty="0" smtClean="0"/>
              <a:t>instance.</a:t>
            </a:r>
          </a:p>
          <a:p>
            <a:pPr marL="457200">
              <a:buFont typeface="Wingdings" panose="05000000000000000000" pitchFamily="2" charset="2"/>
              <a:buChar char="§"/>
            </a:pPr>
            <a:r>
              <a:rPr lang="en-US" sz="2000" dirty="0" smtClean="0"/>
              <a:t>Building </a:t>
            </a:r>
            <a:r>
              <a:rPr lang="en-US" sz="2000" dirty="0"/>
              <a:t>the per-request scopes into the dependency interfaces makes it easier to integrate DI containers into the Web API request handling </a:t>
            </a:r>
            <a:r>
              <a:rPr lang="en-US" sz="2000" dirty="0" smtClean="0"/>
              <a:t>process.</a:t>
            </a:r>
          </a:p>
          <a:p>
            <a:pPr marL="457200">
              <a:buFont typeface="Wingdings" panose="05000000000000000000" pitchFamily="2" charset="2"/>
              <a:buChar char="§"/>
            </a:pPr>
            <a:r>
              <a:rPr lang="en-US" sz="2000" dirty="0" smtClean="0"/>
              <a:t>Most </a:t>
            </a:r>
            <a:r>
              <a:rPr lang="en-US" sz="2000" dirty="0"/>
              <a:t>DI containers rely on the </a:t>
            </a:r>
            <a:r>
              <a:rPr lang="en-US" sz="2000" dirty="0" smtClean="0">
                <a:solidFill>
                  <a:srgbClr val="FF0000"/>
                </a:solidFill>
              </a:rPr>
              <a:t>System.Web.HttpContext</a:t>
            </a:r>
            <a:r>
              <a:rPr lang="en-US" sz="2000" dirty="0" smtClean="0"/>
              <a:t> </a:t>
            </a:r>
            <a:r>
              <a:rPr lang="en-US" sz="2000" dirty="0"/>
              <a:t>class to support per-request object life cycles, which can be a problem with Web API because you cannot rely on the System.Web </a:t>
            </a:r>
            <a:r>
              <a:rPr lang="en-US" sz="2000" dirty="0" smtClean="0"/>
              <a:t>classes.</a:t>
            </a:r>
          </a:p>
          <a:p>
            <a:pPr marL="457200">
              <a:buFont typeface="Wingdings" panose="05000000000000000000" pitchFamily="2" charset="2"/>
              <a:buChar char="§"/>
            </a:pPr>
            <a:r>
              <a:rPr lang="en-US" sz="2000" dirty="0" smtClean="0"/>
              <a:t>It </a:t>
            </a:r>
            <a:r>
              <a:rPr lang="en-US" sz="2000" dirty="0"/>
              <a:t>will be a while before the mainstream dependency injection containers catch up to the new Web API design, and until then, it can be slightly awkward to align container scopes to Web API </a:t>
            </a:r>
            <a:r>
              <a:rPr lang="en-US" sz="2000" dirty="0" smtClean="0"/>
              <a:t>scopes.</a:t>
            </a:r>
            <a:endParaRPr lang="en-US" sz="2000" dirty="0"/>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204</a:t>
            </a:fld>
            <a:endParaRPr lang="en-US"/>
          </a:p>
        </p:txBody>
      </p:sp>
    </p:spTree>
    <p:extLst>
      <p:ext uri="{BB962C8B-B14F-4D97-AF65-F5344CB8AC3E}">
        <p14:creationId xmlns:p14="http://schemas.microsoft.com/office/powerpoint/2010/main" val="314523040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DI Container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Many dependency injection containers are available, and it is worth looking at a few before making a decision. </a:t>
            </a:r>
            <a:endParaRPr lang="en-US" sz="2000" dirty="0" smtClean="0"/>
          </a:p>
          <a:p>
            <a:pPr marL="457200">
              <a:buFont typeface="Wingdings" panose="05000000000000000000" pitchFamily="2" charset="2"/>
              <a:buChar char="§"/>
            </a:pPr>
            <a:r>
              <a:rPr lang="en-US" sz="2000" dirty="0" smtClean="0"/>
              <a:t>Popular </a:t>
            </a:r>
            <a:r>
              <a:rPr lang="en-US" sz="2000" dirty="0"/>
              <a:t>choices include StructureMap, Castle Windsor, and Unity, which comes from </a:t>
            </a:r>
            <a:r>
              <a:rPr lang="en-US" sz="2000" dirty="0" smtClean="0"/>
              <a:t>Microsoft.</a:t>
            </a:r>
          </a:p>
          <a:p>
            <a:pPr marL="457200">
              <a:buFont typeface="Wingdings" panose="05000000000000000000" pitchFamily="2" charset="2"/>
              <a:buChar char="§"/>
            </a:pPr>
            <a:r>
              <a:rPr lang="en-US" sz="2000" dirty="0" smtClean="0"/>
              <a:t>The </a:t>
            </a:r>
            <a:r>
              <a:rPr lang="en-US" sz="2000" dirty="0"/>
              <a:t>DI container </a:t>
            </a:r>
            <a:r>
              <a:rPr lang="en-US" sz="2000" dirty="0" smtClean="0">
                <a:solidFill>
                  <a:srgbClr val="FF0000"/>
                </a:solidFill>
              </a:rPr>
              <a:t>Ninject</a:t>
            </a:r>
            <a:r>
              <a:rPr lang="en-US" sz="2000" dirty="0" smtClean="0"/>
              <a:t> provides simple and fluent API.</a:t>
            </a:r>
          </a:p>
          <a:p>
            <a:pPr marL="457200">
              <a:buFont typeface="Wingdings" panose="05000000000000000000" pitchFamily="2" charset="2"/>
              <a:buChar char="§"/>
            </a:pPr>
            <a:r>
              <a:rPr lang="en-US" sz="2000" dirty="0" smtClean="0"/>
              <a:t>Ninject</a:t>
            </a:r>
            <a:r>
              <a:rPr lang="en-US" sz="2000" dirty="0"/>
              <a:t>, like all of the major DI containers, is available as a NuGet package.</a:t>
            </a:r>
          </a:p>
          <a:p>
            <a:pPr>
              <a:buFont typeface="Wingdings" panose="05000000000000000000" pitchFamily="2" charset="2"/>
              <a:buChar char="v"/>
            </a:pPr>
            <a:r>
              <a:rPr lang="en-US" sz="2000" dirty="0"/>
              <a:t>Ninject makes it easy to support the two Web API resolution interfaces, and although it may seem odd, the easiest way to do so is by creating a single class.</a:t>
            </a:r>
          </a:p>
          <a:p>
            <a:pPr>
              <a:buFont typeface="Wingdings" panose="05000000000000000000" pitchFamily="2" charset="2"/>
              <a:buChar char="v"/>
            </a:pP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205</a:t>
            </a:fld>
            <a:endParaRPr lang="en-US"/>
          </a:p>
        </p:txBody>
      </p:sp>
    </p:spTree>
    <p:extLst>
      <p:ext uri="{BB962C8B-B14F-4D97-AF65-F5344CB8AC3E}">
        <p14:creationId xmlns:p14="http://schemas.microsoft.com/office/powerpoint/2010/main" val="10144925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NuGet Packages Installation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Consider the following list of packages to be installed in an Empty &gt; MVC, Web API project.</a:t>
            </a:r>
          </a:p>
          <a:p>
            <a:pPr marL="687388" indent="-225425">
              <a:buFont typeface="Wingdings" panose="05000000000000000000" pitchFamily="2" charset="2"/>
              <a:buChar char="ü"/>
            </a:pPr>
            <a:r>
              <a:rPr lang="en-US" sz="2000" dirty="0"/>
              <a:t>Update-Package Microsoft.Aspnet.Mvc -version </a:t>
            </a:r>
            <a:r>
              <a:rPr lang="en-US" sz="2000" dirty="0" smtClean="0"/>
              <a:t>5.1.1		- </a:t>
            </a:r>
            <a:r>
              <a:rPr lang="en-US" sz="2000" dirty="0" smtClean="0">
                <a:solidFill>
                  <a:srgbClr val="FF0000"/>
                </a:solidFill>
              </a:rPr>
              <a:t>Issue Found</a:t>
            </a:r>
          </a:p>
          <a:p>
            <a:pPr marL="687388" indent="-225425">
              <a:buFont typeface="Wingdings" panose="05000000000000000000" pitchFamily="2" charset="2"/>
              <a:buChar char="ü"/>
            </a:pPr>
            <a:r>
              <a:rPr lang="en-US" sz="2000" dirty="0" smtClean="0"/>
              <a:t>Update-Package </a:t>
            </a:r>
            <a:r>
              <a:rPr lang="en-US" sz="2000" dirty="0"/>
              <a:t>Microsoft.Aspnet.Webapi -version </a:t>
            </a:r>
            <a:r>
              <a:rPr lang="en-US" sz="2000" dirty="0" smtClean="0"/>
              <a:t>5.1.1	- </a:t>
            </a:r>
            <a:r>
              <a:rPr lang="en-US" sz="2000" dirty="0" smtClean="0">
                <a:solidFill>
                  <a:srgbClr val="0070C0"/>
                </a:solidFill>
              </a:rPr>
              <a:t>No Issue</a:t>
            </a:r>
          </a:p>
          <a:p>
            <a:pPr marL="687388" indent="-225425">
              <a:buFont typeface="Wingdings" panose="05000000000000000000" pitchFamily="2" charset="2"/>
              <a:buChar char="ü"/>
            </a:pPr>
            <a:r>
              <a:rPr lang="en-US" sz="2000" dirty="0" smtClean="0"/>
              <a:t>Update-Package </a:t>
            </a:r>
            <a:r>
              <a:rPr lang="en-US" sz="2000" dirty="0"/>
              <a:t>Newtonsoft.Json -version </a:t>
            </a:r>
            <a:r>
              <a:rPr lang="en-US" sz="2000" dirty="0" smtClean="0"/>
              <a:t>6.0.1	</a:t>
            </a:r>
            <a:r>
              <a:rPr lang="en-US" sz="2000" dirty="0"/>
              <a:t> - </a:t>
            </a:r>
            <a:r>
              <a:rPr lang="en-US" sz="2000" dirty="0">
                <a:solidFill>
                  <a:srgbClr val="0070C0"/>
                </a:solidFill>
              </a:rPr>
              <a:t>No Issue</a:t>
            </a:r>
            <a:endParaRPr lang="en-US" sz="2000" dirty="0" smtClean="0">
              <a:solidFill>
                <a:srgbClr val="0070C0"/>
              </a:solidFill>
            </a:endParaRPr>
          </a:p>
          <a:p>
            <a:pPr marL="687388" indent="-225425">
              <a:buFont typeface="Wingdings" panose="05000000000000000000" pitchFamily="2" charset="2"/>
              <a:buChar char="ü"/>
            </a:pPr>
            <a:r>
              <a:rPr lang="en-US" sz="2000" dirty="0" smtClean="0"/>
              <a:t>Install-Package </a:t>
            </a:r>
            <a:r>
              <a:rPr lang="en-US" sz="2000" dirty="0"/>
              <a:t>Microsoft.AspNet.Identity.EntityFramework –Version </a:t>
            </a:r>
            <a:r>
              <a:rPr lang="en-US" sz="2000" dirty="0" smtClean="0"/>
              <a:t>2.0.0	</a:t>
            </a:r>
            <a:r>
              <a:rPr lang="en-US" sz="2000" dirty="0"/>
              <a:t> - </a:t>
            </a:r>
            <a:r>
              <a:rPr lang="en-US" sz="2000" dirty="0">
                <a:solidFill>
                  <a:srgbClr val="0070C0"/>
                </a:solidFill>
              </a:rPr>
              <a:t>No Issue</a:t>
            </a:r>
            <a:endParaRPr lang="en-US" sz="2000" dirty="0" smtClean="0">
              <a:solidFill>
                <a:srgbClr val="0070C0"/>
              </a:solidFill>
            </a:endParaRPr>
          </a:p>
          <a:p>
            <a:pPr marL="687388" indent="-225425">
              <a:buFont typeface="Wingdings" panose="05000000000000000000" pitchFamily="2" charset="2"/>
              <a:buChar char="ü"/>
            </a:pPr>
            <a:r>
              <a:rPr lang="en-US" sz="2000" dirty="0" smtClean="0"/>
              <a:t>Install-Package </a:t>
            </a:r>
            <a:r>
              <a:rPr lang="en-US" sz="2000" dirty="0"/>
              <a:t>Microsoft.AspNet.Identity.OWIN -Version </a:t>
            </a:r>
            <a:r>
              <a:rPr lang="en-US" sz="2000" dirty="0" smtClean="0"/>
              <a:t>2.0.0		</a:t>
            </a:r>
            <a:r>
              <a:rPr lang="en-US" sz="2000" dirty="0"/>
              <a:t> - </a:t>
            </a:r>
            <a:r>
              <a:rPr lang="en-US" sz="2000" dirty="0">
                <a:solidFill>
                  <a:srgbClr val="0070C0"/>
                </a:solidFill>
              </a:rPr>
              <a:t>No Issue</a:t>
            </a:r>
            <a:endParaRPr lang="en-US" sz="2000" dirty="0" smtClean="0">
              <a:solidFill>
                <a:srgbClr val="0070C0"/>
              </a:solidFill>
            </a:endParaRPr>
          </a:p>
          <a:p>
            <a:pPr marL="687388" indent="-225425">
              <a:buFont typeface="Wingdings" panose="05000000000000000000" pitchFamily="2" charset="2"/>
              <a:buChar char="ü"/>
            </a:pPr>
            <a:r>
              <a:rPr lang="en-US" sz="2000" dirty="0" smtClean="0"/>
              <a:t>Install-Package </a:t>
            </a:r>
            <a:r>
              <a:rPr lang="en-US" sz="2000" dirty="0"/>
              <a:t>Microsoft.Owin.Host.SystemWeb -Version </a:t>
            </a:r>
            <a:r>
              <a:rPr lang="en-US" sz="2000" dirty="0" smtClean="0"/>
              <a:t>2.1.0		- </a:t>
            </a:r>
            <a:r>
              <a:rPr lang="en-US" sz="2000" dirty="0">
                <a:solidFill>
                  <a:srgbClr val="FF0000"/>
                </a:solidFill>
              </a:rPr>
              <a:t>Issue Found</a:t>
            </a:r>
            <a:endParaRPr lang="en-US" sz="2000" dirty="0" smtClean="0"/>
          </a:p>
          <a:p>
            <a:pPr marL="687388" indent="-225425">
              <a:buFont typeface="Wingdings" panose="05000000000000000000" pitchFamily="2" charset="2"/>
              <a:buChar char="ü"/>
            </a:pPr>
            <a:r>
              <a:rPr lang="en-US" sz="2000" dirty="0" smtClean="0"/>
              <a:t>Install-Package </a:t>
            </a:r>
            <a:r>
              <a:rPr lang="en-US" sz="2000" dirty="0"/>
              <a:t>Microsoft.AspNet.WebApi.Owin -Version </a:t>
            </a:r>
            <a:r>
              <a:rPr lang="en-US" sz="2000" dirty="0" smtClean="0"/>
              <a:t>5.1.1		</a:t>
            </a:r>
            <a:r>
              <a:rPr lang="en-US" sz="2000" dirty="0"/>
              <a:t> - </a:t>
            </a:r>
            <a:r>
              <a:rPr lang="en-US" sz="2000" dirty="0">
                <a:solidFill>
                  <a:srgbClr val="0070C0"/>
                </a:solidFill>
              </a:rPr>
              <a:t>No Issue</a:t>
            </a:r>
            <a:endParaRPr lang="en-US" sz="2000" dirty="0" smtClean="0"/>
          </a:p>
          <a:p>
            <a:pPr marL="687388" indent="-225425">
              <a:buFont typeface="Wingdings" panose="05000000000000000000" pitchFamily="2" charset="2"/>
              <a:buChar char="ü"/>
            </a:pPr>
            <a:r>
              <a:rPr lang="en-US" sz="2000" dirty="0" smtClean="0"/>
              <a:t>Install-Package </a:t>
            </a:r>
            <a:r>
              <a:rPr lang="en-US" sz="2000" dirty="0"/>
              <a:t>jquery -version </a:t>
            </a:r>
            <a:r>
              <a:rPr lang="en-US" sz="2000" dirty="0" smtClean="0"/>
              <a:t>2.1.0		</a:t>
            </a:r>
            <a:r>
              <a:rPr lang="en-US" sz="2000" dirty="0"/>
              <a:t> - </a:t>
            </a:r>
            <a:r>
              <a:rPr lang="en-US" sz="2000" dirty="0">
                <a:solidFill>
                  <a:srgbClr val="0070C0"/>
                </a:solidFill>
              </a:rPr>
              <a:t>No Issue</a:t>
            </a:r>
            <a:endParaRPr lang="en-US" sz="2000" dirty="0" smtClean="0"/>
          </a:p>
          <a:p>
            <a:pPr marL="687388" indent="-225425">
              <a:buFont typeface="Wingdings" panose="05000000000000000000" pitchFamily="2" charset="2"/>
              <a:buChar char="ü"/>
            </a:pPr>
            <a:r>
              <a:rPr lang="en-US" sz="2000" dirty="0" smtClean="0"/>
              <a:t>Install-Package </a:t>
            </a:r>
            <a:r>
              <a:rPr lang="en-US" sz="2000" dirty="0"/>
              <a:t>bootstrap -version </a:t>
            </a:r>
            <a:r>
              <a:rPr lang="en-US" sz="2000" dirty="0" smtClean="0"/>
              <a:t>3.1.1	</a:t>
            </a:r>
            <a:r>
              <a:rPr lang="en-US" sz="2000" dirty="0"/>
              <a:t> - </a:t>
            </a:r>
            <a:r>
              <a:rPr lang="en-US" sz="2000" dirty="0">
                <a:solidFill>
                  <a:srgbClr val="0070C0"/>
                </a:solidFill>
              </a:rPr>
              <a:t>No Issue</a:t>
            </a:r>
            <a:endParaRPr lang="en-US" sz="2000" dirty="0" smtClean="0"/>
          </a:p>
          <a:p>
            <a:pPr marL="687388" indent="-225425">
              <a:buFont typeface="Wingdings" panose="05000000000000000000" pitchFamily="2" charset="2"/>
              <a:buChar char="ü"/>
            </a:pPr>
            <a:r>
              <a:rPr lang="en-US" sz="2000" dirty="0" smtClean="0"/>
              <a:t>Install-Package </a:t>
            </a:r>
            <a:r>
              <a:rPr lang="en-US" sz="2000" dirty="0"/>
              <a:t>knockoutjs –version </a:t>
            </a:r>
            <a:r>
              <a:rPr lang="en-US" sz="2000" dirty="0" smtClean="0"/>
              <a:t>3.1.0	</a:t>
            </a:r>
            <a:r>
              <a:rPr lang="en-US" sz="2000" dirty="0"/>
              <a:t> - </a:t>
            </a:r>
            <a:r>
              <a:rPr lang="en-US" sz="2000" dirty="0">
                <a:solidFill>
                  <a:srgbClr val="0070C0"/>
                </a:solidFill>
              </a:rPr>
              <a:t>No </a:t>
            </a:r>
            <a:r>
              <a:rPr lang="en-US" sz="2000" dirty="0" smtClean="0">
                <a:solidFill>
                  <a:srgbClr val="0070C0"/>
                </a:solidFill>
              </a:rPr>
              <a:t>Issue</a:t>
            </a:r>
          </a:p>
          <a:p>
            <a:pPr marL="687388" indent="-225425">
              <a:buFont typeface="Wingdings" panose="05000000000000000000" pitchFamily="2" charset="2"/>
              <a:buChar char="ü"/>
            </a:pPr>
            <a:r>
              <a:rPr lang="en-US" sz="2000" dirty="0" smtClean="0"/>
              <a:t>Install-Package jquery.Validation –version 1.11.1	 - </a:t>
            </a:r>
            <a:r>
              <a:rPr lang="en-US" sz="2000" dirty="0" smtClean="0">
                <a:solidFill>
                  <a:srgbClr val="0070C0"/>
                </a:solidFill>
              </a:rPr>
              <a:t>No Issue</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206</a:t>
            </a:fld>
            <a:endParaRPr lang="en-US"/>
          </a:p>
        </p:txBody>
      </p:sp>
    </p:spTree>
    <p:extLst>
      <p:ext uri="{BB962C8B-B14F-4D97-AF65-F5344CB8AC3E}">
        <p14:creationId xmlns:p14="http://schemas.microsoft.com/office/powerpoint/2010/main" val="8177134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NuGet Packages </a:t>
            </a:r>
            <a:r>
              <a:rPr lang="en-US" dirty="0" smtClean="0">
                <a:solidFill>
                  <a:schemeClr val="bg1"/>
                </a:solidFill>
              </a:rPr>
              <a:t>Installation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t>Install-Package Microsoft.jQuery.Unobtrusive.Validation –version 3.0.0 		</a:t>
            </a:r>
            <a:r>
              <a:rPr lang="en-US" sz="2000" dirty="0"/>
              <a:t> - </a:t>
            </a:r>
            <a:r>
              <a:rPr lang="en-US" sz="2000" dirty="0">
                <a:solidFill>
                  <a:srgbClr val="0070C0"/>
                </a:solidFill>
              </a:rPr>
              <a:t>No </a:t>
            </a:r>
            <a:r>
              <a:rPr lang="en-US" sz="2000" dirty="0" smtClean="0">
                <a:solidFill>
                  <a:srgbClr val="0070C0"/>
                </a:solidFill>
              </a:rPr>
              <a:t>Issue</a:t>
            </a:r>
          </a:p>
          <a:p>
            <a:pPr marL="461963">
              <a:buFont typeface="Wingdings" panose="05000000000000000000" pitchFamily="2" charset="2"/>
              <a:buChar char="§"/>
            </a:pPr>
            <a:r>
              <a:rPr lang="en-US" sz="2000" dirty="0" smtClean="0"/>
              <a:t>The above versions of the packages throw </a:t>
            </a:r>
            <a:r>
              <a:rPr lang="en-US" sz="2000" dirty="0" smtClean="0">
                <a:solidFill>
                  <a:srgbClr val="FF0000"/>
                </a:solidFill>
              </a:rPr>
              <a:t>runtime exceptions</a:t>
            </a:r>
            <a:r>
              <a:rPr lang="en-US" sz="2000" dirty="0" smtClean="0"/>
              <a:t> when targeting .NET 4.5.1 and are documented in this section.</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207</a:t>
            </a:fld>
            <a:endParaRPr lang="en-US"/>
          </a:p>
        </p:txBody>
      </p:sp>
    </p:spTree>
    <p:extLst>
      <p:ext uri="{BB962C8B-B14F-4D97-AF65-F5344CB8AC3E}">
        <p14:creationId xmlns:p14="http://schemas.microsoft.com/office/powerpoint/2010/main" val="40479695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Microsoft.Aspnet.Mvc</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As on </a:t>
            </a:r>
            <a:r>
              <a:rPr lang="en-US" sz="2000" dirty="0" smtClean="0">
                <a:solidFill>
                  <a:srgbClr val="FF0000"/>
                </a:solidFill>
              </a:rPr>
              <a:t>14 Apr 2018</a:t>
            </a:r>
            <a:r>
              <a:rPr lang="en-US" sz="2000" dirty="0" smtClean="0"/>
              <a:t>, when I create an Empty &gt; MVC, Web API project, the version of MVC available is 5.2.4.</a:t>
            </a:r>
          </a:p>
          <a:p>
            <a:pPr marL="403225">
              <a:buFont typeface="Wingdings" panose="05000000000000000000" pitchFamily="2" charset="2"/>
              <a:buChar char="§"/>
            </a:pPr>
            <a:r>
              <a:rPr lang="en-US" sz="2000" dirty="0" smtClean="0"/>
              <a:t> When I try to downgrade the version to 5.1.1, the reference in /Views/web.config file points to 5.2.3.0 which leads to an exception during runtime – </a:t>
            </a:r>
            <a:r>
              <a:rPr lang="en-US" sz="2000" dirty="0" smtClean="0">
                <a:solidFill>
                  <a:srgbClr val="FF0000"/>
                </a:solidFill>
              </a:rPr>
              <a:t>Figure Nu-1</a:t>
            </a:r>
            <a:r>
              <a:rPr lang="en-US" sz="2000" dirty="0" smtClean="0"/>
              <a:t>.</a:t>
            </a:r>
          </a:p>
          <a:p>
            <a:pPr marL="403225">
              <a:buFont typeface="Wingdings" panose="05000000000000000000" pitchFamily="2" charset="2"/>
              <a:buChar char="§"/>
            </a:pPr>
            <a:r>
              <a:rPr lang="en-US" sz="2000" dirty="0" smtClean="0"/>
              <a:t>To resolve this issue, open /</a:t>
            </a:r>
            <a:r>
              <a:rPr lang="en-US" sz="2000" dirty="0"/>
              <a:t>W</a:t>
            </a:r>
            <a:r>
              <a:rPr lang="en-US" sz="2000" dirty="0" smtClean="0"/>
              <a:t>eb.config file in the root directory and navigate to the node shown below:</a:t>
            </a:r>
          </a:p>
          <a:p>
            <a:pPr marL="174625" indent="0">
              <a:buNone/>
            </a:pPr>
            <a:endParaRPr lang="en-US" sz="2000" dirty="0" smtClean="0"/>
          </a:p>
          <a:p>
            <a:pPr marL="174625" indent="0">
              <a:buNone/>
            </a:pPr>
            <a:endParaRPr lang="en-US" sz="2000" dirty="0"/>
          </a:p>
          <a:p>
            <a:pPr marL="174625" indent="0">
              <a:buNone/>
            </a:pPr>
            <a:endParaRPr lang="en-US" sz="2000" dirty="0" smtClean="0"/>
          </a:p>
          <a:p>
            <a:pPr marL="174625" indent="0">
              <a:buNone/>
            </a:pPr>
            <a:endParaRPr lang="en-US" sz="2000" dirty="0"/>
          </a:p>
          <a:p>
            <a:pPr marL="403225">
              <a:buFont typeface="Wingdings" panose="05000000000000000000" pitchFamily="2" charset="2"/>
              <a:buChar char="§"/>
            </a:pPr>
            <a:r>
              <a:rPr lang="en-US" sz="2000" dirty="0" smtClean="0"/>
              <a:t>From the above figure, we can infer that System.Web.Mvc package points to 5.1.0.0.</a:t>
            </a:r>
          </a:p>
          <a:p>
            <a:pPr marL="403225">
              <a:buFont typeface="Wingdings" panose="05000000000000000000" pitchFamily="2" charset="2"/>
              <a:buChar char="§"/>
            </a:pPr>
            <a:r>
              <a:rPr lang="en-US" sz="2000" dirty="0" smtClean="0"/>
              <a:t>Now, head on </a:t>
            </a:r>
            <a:r>
              <a:rPr lang="en-US" sz="2000" dirty="0"/>
              <a:t>to /Views/web.config file </a:t>
            </a:r>
            <a:r>
              <a:rPr lang="en-US" sz="2000" dirty="0" smtClean="0"/>
              <a:t>and change the references accordingly.</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208</a:t>
            </a:fld>
            <a:endParaRPr lang="en-US"/>
          </a:p>
        </p:txBody>
      </p:sp>
      <p:pic>
        <p:nvPicPr>
          <p:cNvPr id="5" name="Picture 4"/>
          <p:cNvPicPr>
            <a:picLocks noChangeAspect="1"/>
          </p:cNvPicPr>
          <p:nvPr/>
        </p:nvPicPr>
        <p:blipFill>
          <a:blip r:embed="rId2"/>
          <a:stretch>
            <a:fillRect/>
          </a:stretch>
        </p:blipFill>
        <p:spPr>
          <a:xfrm>
            <a:off x="601036" y="2854572"/>
            <a:ext cx="8724900" cy="981075"/>
          </a:xfrm>
          <a:prstGeom prst="rect">
            <a:avLst/>
          </a:prstGeom>
          <a:ln>
            <a:solidFill>
              <a:schemeClr val="accent1"/>
            </a:solidFill>
          </a:ln>
        </p:spPr>
      </p:pic>
    </p:spTree>
    <p:extLst>
      <p:ext uri="{BB962C8B-B14F-4D97-AF65-F5344CB8AC3E}">
        <p14:creationId xmlns:p14="http://schemas.microsoft.com/office/powerpoint/2010/main" val="2152250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Nu-1</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209</a:t>
            </a:fld>
            <a:endParaRPr lang="en-US"/>
          </a:p>
        </p:txBody>
      </p:sp>
      <p:pic>
        <p:nvPicPr>
          <p:cNvPr id="4" name="Picture 3"/>
          <p:cNvPicPr>
            <a:picLocks noChangeAspect="1"/>
          </p:cNvPicPr>
          <p:nvPr/>
        </p:nvPicPr>
        <p:blipFill>
          <a:blip r:embed="rId2"/>
          <a:stretch>
            <a:fillRect/>
          </a:stretch>
        </p:blipFill>
        <p:spPr>
          <a:xfrm>
            <a:off x="152400" y="1268362"/>
            <a:ext cx="8983082" cy="4949592"/>
          </a:xfrm>
          <a:prstGeom prst="rect">
            <a:avLst/>
          </a:prstGeom>
          <a:ln>
            <a:solidFill>
              <a:schemeClr val="accent1"/>
            </a:solidFill>
          </a:ln>
        </p:spPr>
      </p:pic>
    </p:spTree>
    <p:extLst>
      <p:ext uri="{BB962C8B-B14F-4D97-AF65-F5344CB8AC3E}">
        <p14:creationId xmlns:p14="http://schemas.microsoft.com/office/powerpoint/2010/main" val="4188043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Your First Web API Application</a:t>
            </a:r>
          </a:p>
        </p:txBody>
      </p:sp>
      <p:sp>
        <p:nvSpPr>
          <p:cNvPr id="8" name="Text Placeholder 7"/>
          <p:cNvSpPr>
            <a:spLocks noGrp="1"/>
          </p:cNvSpPr>
          <p:nvPr>
            <p:ph type="body" sz="quarter" idx="16"/>
          </p:nvPr>
        </p:nvSpPr>
        <p:spPr/>
        <p:txBody>
          <a:bodyPr/>
          <a:lstStyle/>
          <a:p>
            <a:r>
              <a:rPr lang="en-US" dirty="0" smtClean="0"/>
              <a:t>2</a:t>
            </a:r>
            <a:endParaRPr lang="en-US"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21</a:t>
            </a:fld>
            <a:endParaRPr lang="en-US"/>
          </a:p>
        </p:txBody>
      </p:sp>
      <p:pic>
        <p:nvPicPr>
          <p:cNvPr id="4" name="Picture 3"/>
          <p:cNvPicPr>
            <a:picLocks noChangeAspect="1"/>
          </p:cNvPicPr>
          <p:nvPr/>
        </p:nvPicPr>
        <p:blipFill>
          <a:blip r:embed="rId2"/>
          <a:stretch>
            <a:fillRect/>
          </a:stretch>
        </p:blipFill>
        <p:spPr>
          <a:xfrm>
            <a:off x="8429625" y="4697996"/>
            <a:ext cx="3429000" cy="1809750"/>
          </a:xfrm>
          <a:prstGeom prst="rect">
            <a:avLst/>
          </a:prstGeom>
          <a:ln>
            <a:solidFill>
              <a:schemeClr val="accent1"/>
            </a:solidFill>
          </a:ln>
        </p:spPr>
      </p:pic>
    </p:spTree>
    <p:extLst>
      <p:ext uri="{BB962C8B-B14F-4D97-AF65-F5344CB8AC3E}">
        <p14:creationId xmlns:p14="http://schemas.microsoft.com/office/powerpoint/2010/main" val="29313048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Microsoft.Owin.Host.SystemWeb</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I installed the package Microsoft.Owin.Host.SystemWeb as shown below:</a:t>
            </a:r>
          </a:p>
          <a:p>
            <a:pPr marL="233363" indent="0">
              <a:buNone/>
            </a:pPr>
            <a:endParaRPr lang="en-US" sz="2000" dirty="0" smtClean="0"/>
          </a:p>
          <a:p>
            <a:pPr marL="461963">
              <a:buFont typeface="Wingdings" panose="05000000000000000000" pitchFamily="2" charset="2"/>
              <a:buChar char="§"/>
            </a:pPr>
            <a:endParaRPr lang="en-US" sz="2000" dirty="0" smtClean="0"/>
          </a:p>
          <a:p>
            <a:pPr marL="461963">
              <a:buFont typeface="Wingdings" panose="05000000000000000000" pitchFamily="2" charset="2"/>
              <a:buChar char="§"/>
            </a:pPr>
            <a:r>
              <a:rPr lang="en-US" sz="2000" dirty="0" smtClean="0"/>
              <a:t>After compiling the Web app, ASP.NET threw the runtime error as shown in </a:t>
            </a:r>
            <a:r>
              <a:rPr lang="en-US" sz="2000" dirty="0" smtClean="0">
                <a:solidFill>
                  <a:srgbClr val="FF0000"/>
                </a:solidFill>
              </a:rPr>
              <a:t>Figure Nu-2.</a:t>
            </a:r>
          </a:p>
          <a:p>
            <a:pPr marL="461963">
              <a:buFont typeface="Wingdings" panose="05000000000000000000" pitchFamily="2" charset="2"/>
              <a:buChar char="§"/>
            </a:pPr>
            <a:r>
              <a:rPr lang="en-US" sz="2000" dirty="0"/>
              <a:t>The ASP.NET Identity packages look for a configuration class when the application starts.</a:t>
            </a:r>
          </a:p>
          <a:p>
            <a:pPr marL="687388" indent="-225425">
              <a:buFont typeface="Wingdings" panose="05000000000000000000" pitchFamily="2" charset="2"/>
              <a:buChar char="ü"/>
            </a:pPr>
            <a:r>
              <a:rPr lang="en-US" sz="2000" dirty="0">
                <a:solidFill>
                  <a:srgbClr val="FF0000"/>
                </a:solidFill>
              </a:rPr>
              <a:t>Listing </a:t>
            </a:r>
            <a:r>
              <a:rPr lang="en-US" sz="2000" dirty="0" smtClean="0">
                <a:solidFill>
                  <a:srgbClr val="FF0000"/>
                </a:solidFill>
              </a:rPr>
              <a:t>Nu-1</a:t>
            </a:r>
            <a:r>
              <a:rPr lang="en-US" sz="2000" dirty="0" smtClean="0"/>
              <a:t> </a:t>
            </a:r>
            <a:r>
              <a:rPr lang="en-US" sz="2000" dirty="0"/>
              <a:t>shows the content of the IdentityConfig.cs file, which I added to the App_Start folder.</a:t>
            </a:r>
          </a:p>
          <a:p>
            <a:pPr marL="461963">
              <a:buFont typeface="Wingdings" panose="05000000000000000000" pitchFamily="2" charset="2"/>
              <a:buChar char="§"/>
            </a:pPr>
            <a:r>
              <a:rPr lang="en-US" sz="2000" dirty="0" smtClean="0"/>
              <a:t>Issue Resolved</a:t>
            </a:r>
            <a:endParaRPr lang="en-US" sz="2000" dirty="0"/>
          </a:p>
        </p:txBody>
      </p:sp>
      <p:sp>
        <p:nvSpPr>
          <p:cNvPr id="5" name="Date Placeholder 4"/>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210</a:t>
            </a:fld>
            <a:endParaRPr lang="en-US"/>
          </a:p>
        </p:txBody>
      </p:sp>
      <p:pic>
        <p:nvPicPr>
          <p:cNvPr id="3" name="Picture 2"/>
          <p:cNvPicPr>
            <a:picLocks noChangeAspect="1"/>
          </p:cNvPicPr>
          <p:nvPr/>
        </p:nvPicPr>
        <p:blipFill>
          <a:blip r:embed="rId2"/>
          <a:stretch>
            <a:fillRect/>
          </a:stretch>
        </p:blipFill>
        <p:spPr>
          <a:xfrm>
            <a:off x="659546" y="1824169"/>
            <a:ext cx="7033160" cy="295584"/>
          </a:xfrm>
          <a:prstGeom prst="rect">
            <a:avLst/>
          </a:prstGeom>
          <a:ln>
            <a:solidFill>
              <a:schemeClr val="accent1"/>
            </a:solidFill>
          </a:ln>
        </p:spPr>
      </p:pic>
    </p:spTree>
    <p:extLst>
      <p:ext uri="{BB962C8B-B14F-4D97-AF65-F5344CB8AC3E}">
        <p14:creationId xmlns:p14="http://schemas.microsoft.com/office/powerpoint/2010/main" val="35214984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Nu-2</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211</a:t>
            </a:fld>
            <a:endParaRPr lang="en-US"/>
          </a:p>
        </p:txBody>
      </p:sp>
      <p:pic>
        <p:nvPicPr>
          <p:cNvPr id="6" name="Picture 5"/>
          <p:cNvPicPr>
            <a:picLocks noChangeAspect="1"/>
          </p:cNvPicPr>
          <p:nvPr/>
        </p:nvPicPr>
        <p:blipFill>
          <a:blip r:embed="rId2"/>
          <a:stretch>
            <a:fillRect/>
          </a:stretch>
        </p:blipFill>
        <p:spPr>
          <a:xfrm>
            <a:off x="152400" y="1268362"/>
            <a:ext cx="9991725" cy="3124200"/>
          </a:xfrm>
          <a:prstGeom prst="rect">
            <a:avLst/>
          </a:prstGeom>
          <a:ln>
            <a:solidFill>
              <a:schemeClr val="accent1"/>
            </a:solidFill>
          </a:ln>
        </p:spPr>
      </p:pic>
    </p:spTree>
    <p:extLst>
      <p:ext uri="{BB962C8B-B14F-4D97-AF65-F5344CB8AC3E}">
        <p14:creationId xmlns:p14="http://schemas.microsoft.com/office/powerpoint/2010/main" val="258242292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Nu-1</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212</a:t>
            </a:fld>
            <a:endParaRPr lang="en-US"/>
          </a:p>
        </p:txBody>
      </p:sp>
      <p:pic>
        <p:nvPicPr>
          <p:cNvPr id="3" name="Picture 2"/>
          <p:cNvPicPr>
            <a:picLocks noChangeAspect="1"/>
          </p:cNvPicPr>
          <p:nvPr/>
        </p:nvPicPr>
        <p:blipFill>
          <a:blip r:embed="rId2"/>
          <a:stretch>
            <a:fillRect/>
          </a:stretch>
        </p:blipFill>
        <p:spPr>
          <a:xfrm>
            <a:off x="152400" y="1268362"/>
            <a:ext cx="6573780" cy="3006492"/>
          </a:xfrm>
          <a:prstGeom prst="rect">
            <a:avLst/>
          </a:prstGeom>
          <a:ln>
            <a:solidFill>
              <a:schemeClr val="accent1"/>
            </a:solidFill>
          </a:ln>
        </p:spPr>
      </p:pic>
    </p:spTree>
    <p:extLst>
      <p:ext uri="{BB962C8B-B14F-4D97-AF65-F5344CB8AC3E}">
        <p14:creationId xmlns:p14="http://schemas.microsoft.com/office/powerpoint/2010/main" val="3701892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best way to get a feel for a new technology is by applying it, so in this chapter I jump right in and demonstrate one of the most common uses for Web API: adding an HTTP web service to an existing MVC framework </a:t>
            </a:r>
            <a:r>
              <a:rPr lang="en-US" sz="2000" dirty="0" smtClean="0"/>
              <a:t>application.</a:t>
            </a:r>
          </a:p>
          <a:p>
            <a:pPr marL="461963">
              <a:buFont typeface="Wingdings" panose="05000000000000000000" pitchFamily="2" charset="2"/>
              <a:buChar char="§"/>
            </a:pPr>
            <a:r>
              <a:rPr lang="en-US" sz="2000" dirty="0" smtClean="0"/>
              <a:t>This </a:t>
            </a:r>
            <a:r>
              <a:rPr lang="en-US" sz="2000" dirty="0"/>
              <a:t>is nowhere near as awkward as it might sound, not least because the MVC framework and Web API share a common heritage and can use the same data </a:t>
            </a:r>
            <a:r>
              <a:rPr lang="en-US" sz="2000" dirty="0" smtClean="0"/>
              <a:t>models.</a:t>
            </a:r>
          </a:p>
          <a:p>
            <a:pPr marL="461963">
              <a:buFont typeface="Wingdings" panose="05000000000000000000" pitchFamily="2" charset="2"/>
              <a:buChar char="§"/>
            </a:pPr>
            <a:r>
              <a:rPr lang="en-US" sz="2000" dirty="0" smtClean="0"/>
              <a:t>In </a:t>
            </a:r>
            <a:r>
              <a:rPr lang="en-US" sz="2000" dirty="0"/>
              <a:t>fact, you may be surprised at how little time I spend in this chapter creating the web service compared with building the example MVC framework application and writing the JavaScript code that consumes the web service in the </a:t>
            </a:r>
            <a:r>
              <a:rPr lang="en-US" sz="2000" dirty="0" smtClean="0"/>
              <a:t>browser.</a:t>
            </a:r>
          </a:p>
          <a:p>
            <a:pPr marL="461963">
              <a:buFont typeface="Wingdings" panose="05000000000000000000" pitchFamily="2" charset="2"/>
              <a:buChar char="§"/>
            </a:pPr>
            <a:r>
              <a:rPr lang="en-US" sz="2000" dirty="0" smtClean="0"/>
              <a:t>You </a:t>
            </a:r>
            <a:r>
              <a:rPr lang="en-US" sz="2000" dirty="0"/>
              <a:t>don’t need to retrofit an HTTP web service to an existing application, of course, and in Chapters 5–8 I build a more complex example that begins with Web API and puts the HTTP web service right at the heart of the development process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22</a:t>
            </a:fld>
            <a:endParaRPr lang="en-US"/>
          </a:p>
        </p:txBody>
      </p:sp>
    </p:spTree>
    <p:extLst>
      <p:ext uri="{BB962C8B-B14F-4D97-AF65-F5344CB8AC3E}">
        <p14:creationId xmlns:p14="http://schemas.microsoft.com/office/powerpoint/2010/main" val="362326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Preparing the Example </a:t>
            </a:r>
            <a:r>
              <a:rPr lang="en-US" dirty="0" smtClean="0">
                <a:solidFill>
                  <a:schemeClr val="bg1"/>
                </a:solidFill>
              </a:rPr>
              <a:t>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Visual Studio includes templates for different kinds of </a:t>
            </a:r>
            <a:r>
              <a:rPr lang="en-US" sz="2000" dirty="0" smtClean="0"/>
              <a:t>projects.</a:t>
            </a:r>
          </a:p>
          <a:p>
            <a:pPr marL="461963">
              <a:buFont typeface="Wingdings" panose="05000000000000000000" pitchFamily="2" charset="2"/>
              <a:buChar char="§"/>
            </a:pPr>
            <a:r>
              <a:rPr lang="en-US" sz="2000" dirty="0" smtClean="0"/>
              <a:t>The </a:t>
            </a:r>
            <a:r>
              <a:rPr lang="en-US" sz="2000" dirty="0">
                <a:solidFill>
                  <a:srgbClr val="0070C0"/>
                </a:solidFill>
              </a:rPr>
              <a:t>basic starting point</a:t>
            </a:r>
            <a:r>
              <a:rPr lang="en-US" sz="2000" dirty="0"/>
              <a:t> is the </a:t>
            </a:r>
            <a:r>
              <a:rPr lang="en-US" sz="2000" dirty="0">
                <a:solidFill>
                  <a:srgbClr val="FF0000"/>
                </a:solidFill>
              </a:rPr>
              <a:t>Empty project</a:t>
            </a:r>
            <a:r>
              <a:rPr lang="en-US" sz="2000" dirty="0"/>
              <a:t>, which can be set up to include just the files and references required for an MVC or Web API </a:t>
            </a:r>
            <a:r>
              <a:rPr lang="en-US" sz="2000" dirty="0" smtClean="0"/>
              <a:t>application.</a:t>
            </a:r>
          </a:p>
          <a:p>
            <a:pPr marL="461963">
              <a:buFont typeface="Wingdings" panose="05000000000000000000" pitchFamily="2" charset="2"/>
              <a:buChar char="§"/>
            </a:pPr>
            <a:r>
              <a:rPr lang="en-US" sz="2000" dirty="0" smtClean="0"/>
              <a:t>Other </a:t>
            </a:r>
            <a:r>
              <a:rPr lang="en-US" sz="2000" dirty="0"/>
              <a:t>options add models, views, and controllers to help kick-start a project by providing commonly used </a:t>
            </a:r>
            <a:r>
              <a:rPr lang="en-US" sz="2000" dirty="0" smtClean="0"/>
              <a:t>features.</a:t>
            </a:r>
          </a:p>
          <a:p>
            <a:pPr marL="461963">
              <a:buFont typeface="Wingdings" panose="05000000000000000000" pitchFamily="2" charset="2"/>
              <a:buChar char="§"/>
            </a:pPr>
            <a:r>
              <a:rPr lang="en-US" sz="2000" dirty="0" smtClean="0"/>
              <a:t>I </a:t>
            </a:r>
            <a:r>
              <a:rPr lang="en-US" sz="2000" dirty="0"/>
              <a:t>prefer to work with the </a:t>
            </a:r>
            <a:r>
              <a:rPr lang="en-US" sz="2000" dirty="0">
                <a:solidFill>
                  <a:srgbClr val="FF0000"/>
                </a:solidFill>
              </a:rPr>
              <a:t>Empty template</a:t>
            </a:r>
            <a:r>
              <a:rPr lang="en-US" sz="2000" dirty="0"/>
              <a:t> and just have Visual Studio add the minimum initial content—and I recommend you do the </a:t>
            </a:r>
            <a:r>
              <a:rPr lang="en-US" sz="2000" dirty="0" smtClean="0"/>
              <a:t>same.</a:t>
            </a:r>
          </a:p>
          <a:p>
            <a:pPr marL="461963">
              <a:buFont typeface="Wingdings" panose="05000000000000000000" pitchFamily="2" charset="2"/>
              <a:buChar char="§"/>
            </a:pPr>
            <a:r>
              <a:rPr lang="en-US" sz="2000" dirty="0" smtClean="0"/>
              <a:t>This </a:t>
            </a:r>
            <a:r>
              <a:rPr lang="en-US" sz="2000" dirty="0"/>
              <a:t>approach gives you greater insight into how an application is put together and where you need to start looking when something goes </a:t>
            </a:r>
            <a:r>
              <a:rPr lang="en-US" sz="2000" dirty="0" smtClean="0"/>
              <a:t>wrong.</a:t>
            </a:r>
          </a:p>
          <a:p>
            <a:pPr marL="461963">
              <a:buFont typeface="Wingdings" panose="05000000000000000000" pitchFamily="2" charset="2"/>
              <a:buChar char="§"/>
            </a:pPr>
            <a:r>
              <a:rPr lang="en-US" sz="2000" dirty="0" smtClean="0"/>
              <a:t>Throughout </a:t>
            </a:r>
            <a:r>
              <a:rPr lang="en-US" sz="2000" dirty="0"/>
              <a:t>this book, I’ll be creating projects in the way that I describe here, so I’ll walk through the process step-by-step in this chapter so you know what to expect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23</a:t>
            </a:fld>
            <a:endParaRPr lang="en-US"/>
          </a:p>
        </p:txBody>
      </p:sp>
    </p:spTree>
    <p:extLst>
      <p:ext uri="{BB962C8B-B14F-4D97-AF65-F5344CB8AC3E}">
        <p14:creationId xmlns:p14="http://schemas.microsoft.com/office/powerpoint/2010/main" val="2169713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Visual Studio </a:t>
            </a:r>
            <a:r>
              <a:rPr lang="en-US" dirty="0" smtClean="0"/>
              <a:t>Project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To get started, I created a new Visual Studio project. Select New Project from the File menu to open the New Project dialog </a:t>
            </a:r>
            <a:r>
              <a:rPr lang="en-US" sz="2000" dirty="0" smtClean="0"/>
              <a:t>window.</a:t>
            </a:r>
          </a:p>
          <a:p>
            <a:pPr marL="461963">
              <a:buFont typeface="Wingdings" panose="05000000000000000000" pitchFamily="2" charset="2"/>
              <a:buChar char="§"/>
            </a:pPr>
            <a:r>
              <a:rPr lang="en-US" sz="2000" dirty="0" smtClean="0"/>
              <a:t>Navigate </a:t>
            </a:r>
            <a:r>
              <a:rPr lang="en-US" sz="2000" dirty="0"/>
              <a:t>through the Templates section to select the Visual C# ➤ Web ➤ ASP.NET Web Application template and set the name of the project to PartyInvites, as shown in </a:t>
            </a:r>
            <a:r>
              <a:rPr lang="en-US" sz="2000" dirty="0">
                <a:solidFill>
                  <a:srgbClr val="FF0000"/>
                </a:solidFill>
              </a:rPr>
              <a:t>Figure </a:t>
            </a:r>
            <a:r>
              <a:rPr lang="en-US" sz="2000" dirty="0" smtClean="0">
                <a:solidFill>
                  <a:srgbClr val="FF0000"/>
                </a:solidFill>
              </a:rPr>
              <a:t>2-1</a:t>
            </a:r>
            <a:r>
              <a:rPr lang="en-US" sz="2000" dirty="0" smtClean="0"/>
              <a:t>.</a:t>
            </a:r>
          </a:p>
          <a:p>
            <a:pPr marL="461963">
              <a:buFont typeface="Wingdings" panose="05000000000000000000" pitchFamily="2" charset="2"/>
              <a:buChar char="§"/>
            </a:pPr>
            <a:r>
              <a:rPr lang="en-US" sz="2000" dirty="0"/>
              <a:t>Click the OK button to move to the New ASP.NET Project dialog </a:t>
            </a:r>
            <a:r>
              <a:rPr lang="en-US" sz="2000" dirty="0" smtClean="0"/>
              <a:t>window.</a:t>
            </a:r>
          </a:p>
          <a:p>
            <a:pPr marL="461963">
              <a:buFont typeface="Wingdings" panose="05000000000000000000" pitchFamily="2" charset="2"/>
              <a:buChar char="§"/>
            </a:pPr>
            <a:r>
              <a:rPr lang="en-US" sz="2000" dirty="0" smtClean="0"/>
              <a:t>Ensure </a:t>
            </a:r>
            <a:r>
              <a:rPr lang="en-US" sz="2000" dirty="0"/>
              <a:t>that the Empty option is selected and check the MVC and Web API options, as shown in </a:t>
            </a:r>
            <a:r>
              <a:rPr lang="en-US" sz="2000" dirty="0">
                <a:solidFill>
                  <a:srgbClr val="FF0000"/>
                </a:solidFill>
              </a:rPr>
              <a:t>Figure 2-2</a:t>
            </a:r>
            <a:r>
              <a:rPr lang="en-US" sz="2000" dirty="0"/>
              <a:t>. </a:t>
            </a:r>
            <a:endParaRPr lang="en-US" sz="2000" dirty="0" smtClean="0"/>
          </a:p>
          <a:p>
            <a:pPr marL="461963">
              <a:buFont typeface="Wingdings" panose="05000000000000000000" pitchFamily="2" charset="2"/>
              <a:buChar char="§"/>
            </a:pPr>
            <a:r>
              <a:rPr lang="en-US" sz="2000" dirty="0" smtClean="0"/>
              <a:t>Click </a:t>
            </a:r>
            <a:r>
              <a:rPr lang="en-US" sz="2000" dirty="0"/>
              <a:t>the OK button, and Visual Studio will create a new project called PartyInvites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24</a:t>
            </a:fld>
            <a:endParaRPr lang="en-US"/>
          </a:p>
        </p:txBody>
      </p:sp>
    </p:spTree>
    <p:extLst>
      <p:ext uri="{BB962C8B-B14F-4D97-AF65-F5344CB8AC3E}">
        <p14:creationId xmlns:p14="http://schemas.microsoft.com/office/powerpoint/2010/main" val="1319890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25</a:t>
            </a:fld>
            <a:endParaRPr lang="en-US"/>
          </a:p>
        </p:txBody>
      </p:sp>
      <p:pic>
        <p:nvPicPr>
          <p:cNvPr id="5" name="Picture 4"/>
          <p:cNvPicPr>
            <a:picLocks noChangeAspect="1"/>
          </p:cNvPicPr>
          <p:nvPr/>
        </p:nvPicPr>
        <p:blipFill>
          <a:blip r:embed="rId2"/>
          <a:stretch>
            <a:fillRect/>
          </a:stretch>
        </p:blipFill>
        <p:spPr>
          <a:xfrm>
            <a:off x="152400" y="1268362"/>
            <a:ext cx="6196149" cy="4747699"/>
          </a:xfrm>
          <a:prstGeom prst="rect">
            <a:avLst/>
          </a:prstGeom>
          <a:ln>
            <a:solidFill>
              <a:schemeClr val="accent1"/>
            </a:solidFill>
          </a:ln>
        </p:spPr>
      </p:pic>
    </p:spTree>
    <p:extLst>
      <p:ext uri="{BB962C8B-B14F-4D97-AF65-F5344CB8AC3E}">
        <p14:creationId xmlns:p14="http://schemas.microsoft.com/office/powerpoint/2010/main" val="3961433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2-2</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26</a:t>
            </a:fld>
            <a:endParaRPr lang="en-US"/>
          </a:p>
        </p:txBody>
      </p:sp>
      <p:pic>
        <p:nvPicPr>
          <p:cNvPr id="3" name="Picture 2"/>
          <p:cNvPicPr>
            <a:picLocks noChangeAspect="1"/>
          </p:cNvPicPr>
          <p:nvPr/>
        </p:nvPicPr>
        <p:blipFill>
          <a:blip r:embed="rId2"/>
          <a:stretch>
            <a:fillRect/>
          </a:stretch>
        </p:blipFill>
        <p:spPr>
          <a:xfrm>
            <a:off x="152400" y="1268362"/>
            <a:ext cx="7893472" cy="5083498"/>
          </a:xfrm>
          <a:prstGeom prst="rect">
            <a:avLst/>
          </a:prstGeom>
          <a:ln>
            <a:solidFill>
              <a:schemeClr val="accent1"/>
            </a:solidFill>
          </a:ln>
        </p:spPr>
      </p:pic>
    </p:spTree>
    <p:extLst>
      <p:ext uri="{BB962C8B-B14F-4D97-AF65-F5344CB8AC3E}">
        <p14:creationId xmlns:p14="http://schemas.microsoft.com/office/powerpoint/2010/main" val="5703664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Adding and Updating NuGet </a:t>
            </a:r>
            <a:r>
              <a:rPr lang="en-US" dirty="0" smtClean="0"/>
              <a:t>Packages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One of the most useful enhancements to Visual Studio in recent years has been the addition of </a:t>
            </a:r>
            <a:r>
              <a:rPr lang="en-US" sz="2000" dirty="0">
                <a:solidFill>
                  <a:srgbClr val="FF0000"/>
                </a:solidFill>
              </a:rPr>
              <a:t>NuGet</a:t>
            </a:r>
            <a:r>
              <a:rPr lang="en-US" sz="2000" dirty="0"/>
              <a:t>, which makes it easy to download, </a:t>
            </a:r>
            <a:r>
              <a:rPr lang="en-US" sz="2000" dirty="0" smtClean="0"/>
              <a:t>install, </a:t>
            </a:r>
            <a:r>
              <a:rPr lang="en-US" sz="2000" dirty="0"/>
              <a:t>and update software packages in a </a:t>
            </a:r>
            <a:r>
              <a:rPr lang="en-US" sz="2000" dirty="0" smtClean="0"/>
              <a:t>project.</a:t>
            </a:r>
          </a:p>
          <a:p>
            <a:pPr marL="461963">
              <a:buFont typeface="Wingdings" panose="05000000000000000000" pitchFamily="2" charset="2"/>
              <a:buChar char="§"/>
            </a:pPr>
            <a:r>
              <a:rPr lang="en-US" sz="2000" dirty="0" smtClean="0"/>
              <a:t>I </a:t>
            </a:r>
            <a:r>
              <a:rPr lang="en-US" sz="2000" dirty="0"/>
              <a:t>am going to be working with specific versions of NuGet packages in this book to make sure you are able to re-create the examples and get the same </a:t>
            </a:r>
            <a:r>
              <a:rPr lang="en-US" sz="2000" dirty="0" smtClean="0"/>
              <a:t>results.</a:t>
            </a:r>
          </a:p>
          <a:p>
            <a:pPr marL="461963">
              <a:buFont typeface="Wingdings" panose="05000000000000000000" pitchFamily="2" charset="2"/>
              <a:buChar char="§"/>
            </a:pPr>
            <a:r>
              <a:rPr lang="en-US" sz="2000" dirty="0" smtClean="0"/>
              <a:t>The </a:t>
            </a:r>
            <a:r>
              <a:rPr lang="en-US" sz="2000" dirty="0"/>
              <a:t>days where Microsoft made enormous releases of the entire .NET stack every 18 months have passed, and each piece of technology receives more frequent small </a:t>
            </a:r>
            <a:r>
              <a:rPr lang="en-US" sz="2000" dirty="0" smtClean="0"/>
              <a:t>updates.</a:t>
            </a:r>
          </a:p>
          <a:p>
            <a:pPr marL="461963">
              <a:buFont typeface="Wingdings" panose="05000000000000000000" pitchFamily="2" charset="2"/>
              <a:buChar char="§"/>
            </a:pPr>
            <a:r>
              <a:rPr lang="en-US" sz="2000" dirty="0" smtClean="0"/>
              <a:t>This </a:t>
            </a:r>
            <a:r>
              <a:rPr lang="en-US" sz="2000" dirty="0"/>
              <a:t>means the versions of the MVC and Web API that are added to projects by Visual Studio may not be the latest versions </a:t>
            </a:r>
            <a:r>
              <a:rPr lang="en-US" sz="2000" dirty="0" smtClean="0"/>
              <a:t>available.</a:t>
            </a:r>
          </a:p>
          <a:p>
            <a:pPr marL="461963">
              <a:buFont typeface="Wingdings" panose="05000000000000000000" pitchFamily="2" charset="2"/>
              <a:buChar char="§"/>
            </a:pPr>
            <a:r>
              <a:rPr lang="en-US" sz="2000" dirty="0" smtClean="0"/>
              <a:t>Select </a:t>
            </a:r>
            <a:r>
              <a:rPr lang="en-US" sz="2000" dirty="0"/>
              <a:t>Package Manager Console from the Visual Studio Tools ➤ NuGet Package Manager menu and enter the following commands to update the MVC and Web API packages, as well as the package that is used to process JSON data (I describe JSON in more detail in Chapter 3</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27</a:t>
            </a:fld>
            <a:endParaRPr lang="en-US"/>
          </a:p>
        </p:txBody>
      </p:sp>
      <p:pic>
        <p:nvPicPr>
          <p:cNvPr id="3" name="Picture 2"/>
          <p:cNvPicPr>
            <a:picLocks noChangeAspect="1"/>
          </p:cNvPicPr>
          <p:nvPr/>
        </p:nvPicPr>
        <p:blipFill>
          <a:blip r:embed="rId2"/>
          <a:stretch>
            <a:fillRect/>
          </a:stretch>
        </p:blipFill>
        <p:spPr>
          <a:xfrm>
            <a:off x="637563" y="5061513"/>
            <a:ext cx="6366720" cy="1179328"/>
          </a:xfrm>
          <a:prstGeom prst="rect">
            <a:avLst/>
          </a:prstGeom>
          <a:ln>
            <a:solidFill>
              <a:schemeClr val="accent1"/>
            </a:solidFill>
          </a:ln>
        </p:spPr>
      </p:pic>
    </p:spTree>
    <p:extLst>
      <p:ext uri="{BB962C8B-B14F-4D97-AF65-F5344CB8AC3E}">
        <p14:creationId xmlns:p14="http://schemas.microsoft.com/office/powerpoint/2010/main" val="517770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Other Packages</a:t>
            </a:r>
            <a:endParaRPr lang="en-US" dirty="0"/>
          </a:p>
        </p:txBody>
      </p:sp>
      <p:sp>
        <p:nvSpPr>
          <p:cNvPr id="3" name="Content Placeholder 3"/>
          <p:cNvSpPr>
            <a:spLocks noGrp="1"/>
          </p:cNvSpPr>
          <p:nvPr>
            <p:ph idx="1"/>
          </p:nvPr>
        </p:nvSpPr>
        <p:spPr/>
        <p:txBody>
          <a:bodyPr>
            <a:normAutofit fontScale="92500"/>
          </a:bodyPr>
          <a:lstStyle/>
          <a:p>
            <a:pPr>
              <a:buFont typeface="Wingdings" panose="05000000000000000000" pitchFamily="2" charset="2"/>
              <a:buChar char="v"/>
            </a:pPr>
            <a:r>
              <a:rPr lang="en-US" sz="2000" dirty="0"/>
              <a:t>There are two other packages that I rely on for the example application in this chapter and those in later </a:t>
            </a:r>
            <a:r>
              <a:rPr lang="en-US" sz="2000" dirty="0" smtClean="0"/>
              <a:t>chapters.</a:t>
            </a:r>
          </a:p>
          <a:p>
            <a:pPr marL="461963">
              <a:buFont typeface="Wingdings" panose="05000000000000000000" pitchFamily="2" charset="2"/>
              <a:buChar char="§"/>
            </a:pPr>
            <a:r>
              <a:rPr lang="en-US" sz="2000" dirty="0" smtClean="0"/>
              <a:t>The </a:t>
            </a:r>
            <a:r>
              <a:rPr lang="en-US" sz="2000" dirty="0"/>
              <a:t>first is </a:t>
            </a:r>
            <a:r>
              <a:rPr lang="en-US" sz="2000" dirty="0">
                <a:solidFill>
                  <a:srgbClr val="FF0000"/>
                </a:solidFill>
              </a:rPr>
              <a:t>Bootstrap</a:t>
            </a:r>
            <a:r>
              <a:rPr lang="en-US" sz="2000" dirty="0"/>
              <a:t>, which is a CSS package that makes it easy to style the HTML generated by MVC views. </a:t>
            </a:r>
            <a:endParaRPr lang="en-US" sz="2000" dirty="0" smtClean="0"/>
          </a:p>
          <a:p>
            <a:pPr marL="687388" indent="-225425">
              <a:buFont typeface="Wingdings" panose="05000000000000000000" pitchFamily="2" charset="2"/>
              <a:buChar char="ü"/>
            </a:pPr>
            <a:r>
              <a:rPr lang="en-US" sz="2000" dirty="0" smtClean="0"/>
              <a:t>I </a:t>
            </a:r>
            <a:r>
              <a:rPr lang="en-US" sz="2000" dirty="0"/>
              <a:t>have no visual design skills at all—to the extent that I was excused from art lessons at school and allowed to do extra math— but even I can hack together something that looks appealing with </a:t>
            </a:r>
            <a:r>
              <a:rPr lang="en-US" sz="2000" dirty="0" smtClean="0"/>
              <a:t>Bootstrap.</a:t>
            </a:r>
          </a:p>
          <a:p>
            <a:pPr marL="687388" indent="-225425">
              <a:buFont typeface="Wingdings" panose="05000000000000000000" pitchFamily="2" charset="2"/>
              <a:buChar char="ü"/>
            </a:pPr>
            <a:r>
              <a:rPr lang="en-US" sz="2000" dirty="0" smtClean="0"/>
              <a:t>I </a:t>
            </a:r>
            <a:r>
              <a:rPr lang="en-US" sz="2000" dirty="0"/>
              <a:t>prefer to work with a real designer on complex projects, but for simple applications, Bootstrap works just fine</a:t>
            </a:r>
            <a:r>
              <a:rPr lang="en-US" sz="2000" dirty="0" smtClean="0"/>
              <a:t>.</a:t>
            </a:r>
          </a:p>
          <a:p>
            <a:pPr marL="461963">
              <a:buFont typeface="Wingdings" panose="05000000000000000000" pitchFamily="2" charset="2"/>
              <a:buChar char="§"/>
            </a:pPr>
            <a:r>
              <a:rPr lang="en-US" sz="2000" dirty="0"/>
              <a:t>The second package I use is </a:t>
            </a:r>
            <a:r>
              <a:rPr lang="en-US" sz="2000" dirty="0">
                <a:solidFill>
                  <a:srgbClr val="FF0000"/>
                </a:solidFill>
              </a:rPr>
              <a:t>jQuery</a:t>
            </a:r>
            <a:r>
              <a:rPr lang="en-US" sz="2000" dirty="0"/>
              <a:t>, which provides an abstraction layer that simplifies working with the </a:t>
            </a:r>
            <a:r>
              <a:rPr lang="en-US" sz="2000" dirty="0">
                <a:solidFill>
                  <a:srgbClr val="FF0000"/>
                </a:solidFill>
              </a:rPr>
              <a:t>HTML Document Object Model API</a:t>
            </a:r>
            <a:r>
              <a:rPr lang="en-US" sz="2000" dirty="0"/>
              <a:t> and makes </a:t>
            </a:r>
            <a:r>
              <a:rPr lang="en-US" sz="2000" dirty="0">
                <a:solidFill>
                  <a:srgbClr val="FF0000"/>
                </a:solidFill>
              </a:rPr>
              <a:t>Ajax</a:t>
            </a:r>
            <a:r>
              <a:rPr lang="en-US" sz="2000" dirty="0"/>
              <a:t> requests simpler and more </a:t>
            </a:r>
            <a:r>
              <a:rPr lang="en-US" sz="2000" dirty="0" smtClean="0"/>
              <a:t>elegant.</a:t>
            </a:r>
          </a:p>
          <a:p>
            <a:pPr marL="687388" indent="-225425">
              <a:buFont typeface="Wingdings" panose="05000000000000000000" pitchFamily="2" charset="2"/>
              <a:buChar char="ü"/>
            </a:pPr>
            <a:r>
              <a:rPr lang="en-US" sz="2000" dirty="0" smtClean="0"/>
              <a:t>jQuery </a:t>
            </a:r>
            <a:r>
              <a:rPr lang="en-US" sz="2000" dirty="0"/>
              <a:t>is the de facto JavaScript library for developing the client-side part of web applications and—just like Bootstrap—has recently been adopted by Microsoft in the Visual Studio project </a:t>
            </a:r>
            <a:r>
              <a:rPr lang="en-US" sz="2000" dirty="0" smtClean="0"/>
              <a:t>templates.</a:t>
            </a:r>
          </a:p>
          <a:p>
            <a:pPr marL="687388" indent="-225425">
              <a:buFont typeface="Wingdings" panose="05000000000000000000" pitchFamily="2" charset="2"/>
              <a:buChar char="ü"/>
            </a:pPr>
            <a:r>
              <a:rPr lang="en-US" sz="2000" dirty="0" smtClean="0"/>
              <a:t>I </a:t>
            </a:r>
            <a:r>
              <a:rPr lang="en-US" sz="2000" dirty="0"/>
              <a:t>provide a primer for using jQuery to make Ajax requests in Chapter </a:t>
            </a:r>
            <a:r>
              <a:rPr lang="en-US" sz="2000" dirty="0" smtClean="0"/>
              <a:t>3.</a:t>
            </a:r>
          </a:p>
          <a:p>
            <a:pPr marL="461963">
              <a:buFont typeface="Wingdings" panose="05000000000000000000" pitchFamily="2" charset="2"/>
              <a:buChar char="§"/>
            </a:pPr>
            <a:r>
              <a:rPr lang="en-US" sz="2000" dirty="0" smtClean="0"/>
              <a:t>The </a:t>
            </a:r>
            <a:r>
              <a:rPr lang="en-US" sz="2000" dirty="0"/>
              <a:t>final package I use is </a:t>
            </a:r>
            <a:r>
              <a:rPr lang="en-US" sz="2000" dirty="0">
                <a:solidFill>
                  <a:srgbClr val="FF0000"/>
                </a:solidFill>
              </a:rPr>
              <a:t>Knockout</a:t>
            </a:r>
            <a:r>
              <a:rPr lang="en-US" sz="2000" dirty="0"/>
              <a:t>, which makes it easy to </a:t>
            </a:r>
            <a:r>
              <a:rPr lang="en-US" sz="2000" dirty="0">
                <a:solidFill>
                  <a:srgbClr val="FF0000"/>
                </a:solidFill>
              </a:rPr>
              <a:t>build an HTML client</a:t>
            </a:r>
            <a:r>
              <a:rPr lang="en-US" sz="2000" dirty="0"/>
              <a:t> that responds dynamically to the data returned by a web service or by interactions with the </a:t>
            </a:r>
            <a:r>
              <a:rPr lang="en-US" sz="2000" dirty="0" smtClean="0"/>
              <a:t>user. </a:t>
            </a:r>
            <a:r>
              <a:rPr lang="en-US" sz="2000" dirty="0"/>
              <a:t>I give a brief introduction to using Knockout in Chapter </a:t>
            </a:r>
            <a:r>
              <a:rPr lang="en-US" sz="2000" dirty="0" smtClean="0"/>
              <a:t>3.</a:t>
            </a:r>
            <a:endParaRPr lang="en-US" sz="2000" dirty="0"/>
          </a:p>
          <a:p>
            <a:pPr marL="461963">
              <a:buFont typeface="Wingdings" panose="05000000000000000000" pitchFamily="2" charset="2"/>
              <a:buChar char="§"/>
            </a:pPr>
            <a:r>
              <a:rPr lang="en-US" sz="2000" dirty="0" smtClean="0"/>
              <a:t>To </a:t>
            </a:r>
            <a:r>
              <a:rPr lang="en-US" sz="2000" dirty="0"/>
              <a:t>add Bootstrap, jQuery, and Knockout to the project, enter the following commands </a:t>
            </a:r>
            <a:r>
              <a:rPr lang="en-US" sz="2000" dirty="0" smtClean="0"/>
              <a:t>shown in </a:t>
            </a:r>
            <a:r>
              <a:rPr lang="en-US" sz="2000" dirty="0" smtClean="0">
                <a:solidFill>
                  <a:srgbClr val="FF0000"/>
                </a:solidFill>
              </a:rPr>
              <a:t>Figure 2-21</a:t>
            </a:r>
            <a:r>
              <a:rPr lang="en-US" sz="2000" dirty="0" smtClean="0"/>
              <a:t> into </a:t>
            </a:r>
            <a:r>
              <a:rPr lang="en-US" sz="2000" dirty="0"/>
              <a:t>the Package Manager Console</a:t>
            </a:r>
            <a:r>
              <a:rPr lang="en-US" sz="2000" dirty="0" smtClean="0"/>
              <a:t>:</a:t>
            </a:r>
            <a:endParaRPr lang="en-US" sz="2000" dirty="0"/>
          </a:p>
        </p:txBody>
      </p:sp>
      <p:sp>
        <p:nvSpPr>
          <p:cNvPr id="4" name="Date Placeholder 3"/>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28</a:t>
            </a:fld>
            <a:endParaRPr lang="en-US"/>
          </a:p>
        </p:txBody>
      </p:sp>
    </p:spTree>
    <p:extLst>
      <p:ext uri="{BB962C8B-B14F-4D97-AF65-F5344CB8AC3E}">
        <p14:creationId xmlns:p14="http://schemas.microsoft.com/office/powerpoint/2010/main" val="2508698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2-21</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29</a:t>
            </a:fld>
            <a:endParaRPr lang="en-US"/>
          </a:p>
        </p:txBody>
      </p:sp>
      <p:pic>
        <p:nvPicPr>
          <p:cNvPr id="3" name="Picture 2"/>
          <p:cNvPicPr>
            <a:picLocks noChangeAspect="1"/>
          </p:cNvPicPr>
          <p:nvPr/>
        </p:nvPicPr>
        <p:blipFill>
          <a:blip r:embed="rId2"/>
          <a:stretch>
            <a:fillRect/>
          </a:stretch>
        </p:blipFill>
        <p:spPr>
          <a:xfrm>
            <a:off x="152400" y="1268362"/>
            <a:ext cx="5467584" cy="1280614"/>
          </a:xfrm>
          <a:prstGeom prst="rect">
            <a:avLst/>
          </a:prstGeom>
          <a:ln>
            <a:solidFill>
              <a:schemeClr val="accent1"/>
            </a:solidFill>
          </a:ln>
        </p:spPr>
      </p:pic>
    </p:spTree>
    <p:extLst>
      <p:ext uri="{BB962C8B-B14F-4D97-AF65-F5344CB8AC3E}">
        <p14:creationId xmlns:p14="http://schemas.microsoft.com/office/powerpoint/2010/main" val="619073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4294967295"/>
          </p:nvPr>
        </p:nvSpPr>
        <p:spPr>
          <a:xfrm>
            <a:off x="0" y="6538913"/>
            <a:ext cx="2743200" cy="254000"/>
          </a:xfrm>
        </p:spPr>
        <p:txBody>
          <a:bodyPr/>
          <a:lstStyle/>
          <a:p>
            <a:fld id="{61C8E247-01B5-4759-ABE7-2C8F5B0EF80E}" type="datetime3">
              <a:rPr lang="en-US" smtClean="0"/>
              <a:t>21 June 2018</a:t>
            </a:fld>
            <a:endParaRPr lang="en-US" dirty="0"/>
          </a:p>
        </p:txBody>
      </p:sp>
      <p:sp>
        <p:nvSpPr>
          <p:cNvPr id="6" name="Slide Number Placeholder 5"/>
          <p:cNvSpPr>
            <a:spLocks noGrp="1"/>
          </p:cNvSpPr>
          <p:nvPr>
            <p:ph type="sldNum" sz="quarter" idx="4294967295"/>
          </p:nvPr>
        </p:nvSpPr>
        <p:spPr>
          <a:xfrm>
            <a:off x="9448800" y="6538913"/>
            <a:ext cx="2743200" cy="254000"/>
          </a:xfrm>
        </p:spPr>
        <p:txBody>
          <a:bodyPr/>
          <a:lstStyle/>
          <a:p>
            <a:fld id="{F1012999-1CD9-4014-B1C6-70315F8BBED0}" type="slidenum">
              <a:rPr lang="en-US" smtClean="0"/>
              <a:pPr/>
              <a:t>3</a:t>
            </a:fld>
            <a:endParaRPr lang="en-US" dirty="0"/>
          </a:p>
        </p:txBody>
      </p:sp>
      <p:pic>
        <p:nvPicPr>
          <p:cNvPr id="4" name="Picture 3"/>
          <p:cNvPicPr>
            <a:picLocks noChangeAspect="1"/>
          </p:cNvPicPr>
          <p:nvPr/>
        </p:nvPicPr>
        <p:blipFill>
          <a:blip r:embed="rId2"/>
          <a:stretch>
            <a:fillRect/>
          </a:stretch>
        </p:blipFill>
        <p:spPr>
          <a:xfrm>
            <a:off x="1162252" y="1094702"/>
            <a:ext cx="10923367" cy="3409203"/>
          </a:xfrm>
          <a:prstGeom prst="rect">
            <a:avLst/>
          </a:prstGeom>
          <a:ln>
            <a:solidFill>
              <a:srgbClr val="5B9BD5"/>
            </a:solidFill>
          </a:ln>
        </p:spPr>
      </p:pic>
      <p:pic>
        <p:nvPicPr>
          <p:cNvPr id="7" name="Picture 6"/>
          <p:cNvPicPr>
            <a:picLocks noChangeAspect="1"/>
          </p:cNvPicPr>
          <p:nvPr/>
        </p:nvPicPr>
        <p:blipFill>
          <a:blip r:embed="rId2"/>
          <a:stretch>
            <a:fillRect/>
          </a:stretch>
        </p:blipFill>
        <p:spPr>
          <a:xfrm>
            <a:off x="1314652" y="1247102"/>
            <a:ext cx="10923367" cy="3409203"/>
          </a:xfrm>
          <a:prstGeom prst="rect">
            <a:avLst/>
          </a:prstGeom>
          <a:ln>
            <a:solidFill>
              <a:srgbClr val="5B9BD5"/>
            </a:solidFill>
          </a:ln>
        </p:spPr>
      </p:pic>
    </p:spTree>
    <p:extLst>
      <p:ext uri="{BB962C8B-B14F-4D97-AF65-F5344CB8AC3E}">
        <p14:creationId xmlns:p14="http://schemas.microsoft.com/office/powerpoint/2010/main" val="481916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Setting the Port and Start </a:t>
            </a:r>
            <a:r>
              <a:rPr lang="en-US" dirty="0" smtClean="0"/>
              <a:t>URL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final preparations I need to make specify the </a:t>
            </a:r>
            <a:r>
              <a:rPr lang="en-US" sz="2000" dirty="0">
                <a:solidFill>
                  <a:srgbClr val="FF0000"/>
                </a:solidFill>
              </a:rPr>
              <a:t>TCP port</a:t>
            </a:r>
            <a:r>
              <a:rPr lang="en-US" sz="2000" dirty="0"/>
              <a:t> that will be used to receive requests and the initial URL that will be passed to the browser when the project is </a:t>
            </a:r>
            <a:r>
              <a:rPr lang="en-US" sz="2000" dirty="0" smtClean="0"/>
              <a:t>started.</a:t>
            </a:r>
          </a:p>
          <a:p>
            <a:pPr marL="461963">
              <a:buFont typeface="Wingdings" panose="05000000000000000000" pitchFamily="2" charset="2"/>
              <a:buChar char="§"/>
            </a:pPr>
            <a:r>
              <a:rPr lang="en-US" sz="2000" dirty="0" smtClean="0"/>
              <a:t>Select </a:t>
            </a:r>
            <a:r>
              <a:rPr lang="en-US" sz="2000" dirty="0"/>
              <a:t>Party Invites Properties from the Visual Studio Project menu and click </a:t>
            </a:r>
            <a:r>
              <a:rPr lang="en-US" sz="2000" dirty="0">
                <a:solidFill>
                  <a:srgbClr val="FF0000"/>
                </a:solidFill>
              </a:rPr>
              <a:t>Web</a:t>
            </a:r>
            <a:r>
              <a:rPr lang="en-US" sz="2000" dirty="0"/>
              <a:t> to open the settings for ASP.NET </a:t>
            </a:r>
            <a:r>
              <a:rPr lang="en-US" sz="2000" dirty="0" smtClean="0"/>
              <a:t>projects.</a:t>
            </a:r>
          </a:p>
          <a:p>
            <a:pPr marL="461963">
              <a:buFont typeface="Wingdings" panose="05000000000000000000" pitchFamily="2" charset="2"/>
              <a:buChar char="§"/>
            </a:pPr>
            <a:r>
              <a:rPr lang="en-US" sz="2000" dirty="0" smtClean="0"/>
              <a:t>Enable </a:t>
            </a:r>
            <a:r>
              <a:rPr lang="en-US" sz="2000" dirty="0"/>
              <a:t>the </a:t>
            </a:r>
            <a:r>
              <a:rPr lang="en-US" sz="2000" dirty="0">
                <a:solidFill>
                  <a:srgbClr val="FF0000"/>
                </a:solidFill>
              </a:rPr>
              <a:t>Specific Page option</a:t>
            </a:r>
            <a:r>
              <a:rPr lang="en-US" sz="2000" dirty="0"/>
              <a:t> and enter </a:t>
            </a:r>
            <a:r>
              <a:rPr lang="en-US" sz="2000" dirty="0">
                <a:solidFill>
                  <a:srgbClr val="FF0000"/>
                </a:solidFill>
              </a:rPr>
              <a:t>Home/Index</a:t>
            </a:r>
            <a:r>
              <a:rPr lang="en-US" sz="2000" dirty="0"/>
              <a:t> in the </a:t>
            </a:r>
            <a:r>
              <a:rPr lang="en-US" sz="2000" dirty="0" smtClean="0"/>
              <a:t>field.</a:t>
            </a:r>
          </a:p>
          <a:p>
            <a:pPr marL="461963">
              <a:buFont typeface="Wingdings" panose="05000000000000000000" pitchFamily="2" charset="2"/>
              <a:buChar char="§"/>
            </a:pPr>
            <a:r>
              <a:rPr lang="en-US" sz="2000" dirty="0" smtClean="0"/>
              <a:t>On </a:t>
            </a:r>
            <a:r>
              <a:rPr lang="en-US" sz="2000" dirty="0"/>
              <a:t>the same page, change the value in the Project Url field to </a:t>
            </a:r>
            <a:r>
              <a:rPr lang="en-US" sz="2000" dirty="0">
                <a:solidFill>
                  <a:srgbClr val="FF0000"/>
                </a:solidFill>
              </a:rPr>
              <a:t>http://localhost:37993/ </a:t>
            </a:r>
            <a:r>
              <a:rPr lang="en-US" sz="2000" dirty="0"/>
              <a:t>and click the Create Virtual Directory </a:t>
            </a:r>
            <a:r>
              <a:rPr lang="en-US" sz="2000" dirty="0" smtClean="0"/>
              <a:t>button.</a:t>
            </a:r>
          </a:p>
          <a:p>
            <a:pPr marL="461963">
              <a:buFont typeface="Wingdings" panose="05000000000000000000" pitchFamily="2" charset="2"/>
              <a:buChar char="§"/>
            </a:pPr>
            <a:r>
              <a:rPr lang="en-US" sz="2000" dirty="0" smtClean="0"/>
              <a:t>The </a:t>
            </a:r>
            <a:r>
              <a:rPr lang="en-US" sz="2000" dirty="0"/>
              <a:t>first change prevents Visual Studio from trying to work out what URL should be shown when the application starts based on the file you edited most recently, and the second change means that requests will be received on TCP port 37993</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30</a:t>
            </a:fld>
            <a:endParaRPr lang="en-US"/>
          </a:p>
        </p:txBody>
      </p:sp>
    </p:spTree>
    <p:extLst>
      <p:ext uri="{BB962C8B-B14F-4D97-AF65-F5344CB8AC3E}">
        <p14:creationId xmlns:p14="http://schemas.microsoft.com/office/powerpoint/2010/main" val="1600821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Creating the </a:t>
            </a:r>
            <a:r>
              <a:rPr lang="en-US" dirty="0" smtClean="0">
                <a:solidFill>
                  <a:schemeClr val="bg1"/>
                </a:solidFill>
              </a:rPr>
              <a:t>MVC Application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section, I create a simple MVC framework application that gathers responses from invitees to a </a:t>
            </a:r>
            <a:r>
              <a:rPr lang="en-US" sz="2000" dirty="0" smtClean="0"/>
              <a:t>party.</a:t>
            </a:r>
          </a:p>
          <a:p>
            <a:pPr marL="461963" indent="-234950">
              <a:buFont typeface="Wingdings" panose="05000000000000000000" pitchFamily="2" charset="2"/>
              <a:buChar char="§"/>
            </a:pPr>
            <a:r>
              <a:rPr lang="en-US" sz="2000" dirty="0" smtClean="0"/>
              <a:t>This </a:t>
            </a:r>
            <a:r>
              <a:rPr lang="en-US" sz="2000" dirty="0"/>
              <a:t>is a variation on the project with which I start the Pro ASP.NET MVC 5 book, and I chose it to emphasize the ease with which Web API can be applied to MVC framework </a:t>
            </a:r>
            <a:r>
              <a:rPr lang="en-US" sz="2000" dirty="0" smtClean="0"/>
              <a:t>applications.</a:t>
            </a:r>
          </a:p>
          <a:p>
            <a:pPr marL="461963" indent="-234950">
              <a:buFont typeface="Wingdings" panose="05000000000000000000" pitchFamily="2" charset="2"/>
              <a:buChar char="§"/>
            </a:pPr>
            <a:r>
              <a:rPr lang="en-US" sz="2000" dirty="0" smtClean="0"/>
              <a:t>I </a:t>
            </a:r>
            <a:r>
              <a:rPr lang="en-US" sz="2000" dirty="0"/>
              <a:t>spend much of the rest of the book explaining the differences, so it is good to start with something that focuses on just how much you already know how to do</a:t>
            </a:r>
            <a:r>
              <a:rPr lang="en-US" sz="2000" dirty="0" smtClean="0"/>
              <a:t>.</a:t>
            </a: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31</a:t>
            </a:fld>
            <a:endParaRPr lang="en-US"/>
          </a:p>
        </p:txBody>
      </p:sp>
    </p:spTree>
    <p:extLst>
      <p:ext uri="{BB962C8B-B14F-4D97-AF65-F5344CB8AC3E}">
        <p14:creationId xmlns:p14="http://schemas.microsoft.com/office/powerpoint/2010/main" val="2793970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Model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that I have created the project, I can add the </a:t>
            </a:r>
            <a:r>
              <a:rPr lang="en-US" sz="2000" dirty="0" smtClean="0"/>
              <a:t>model.</a:t>
            </a:r>
          </a:p>
          <a:p>
            <a:pPr marL="461963" indent="-234950">
              <a:buFont typeface="Wingdings" panose="05000000000000000000" pitchFamily="2" charset="2"/>
              <a:buChar char="§"/>
            </a:pPr>
            <a:r>
              <a:rPr lang="en-US" sz="2000" dirty="0" smtClean="0"/>
              <a:t>The </a:t>
            </a:r>
            <a:r>
              <a:rPr lang="en-US" sz="2000" dirty="0"/>
              <a:t>structure of a Web API application shares a lot with the MVC framework, which is one of the reasons that both technologies can coexist so </a:t>
            </a:r>
            <a:r>
              <a:rPr lang="en-US" sz="2000" dirty="0" smtClean="0"/>
              <a:t>well.</a:t>
            </a:r>
          </a:p>
          <a:p>
            <a:pPr marL="461963" indent="-234950">
              <a:buFont typeface="Wingdings" panose="05000000000000000000" pitchFamily="2" charset="2"/>
              <a:buChar char="§"/>
            </a:pPr>
            <a:r>
              <a:rPr lang="en-US" sz="2000" dirty="0" smtClean="0"/>
              <a:t>I </a:t>
            </a:r>
            <a:r>
              <a:rPr lang="en-US" sz="2000" dirty="0"/>
              <a:t>created a file called </a:t>
            </a:r>
            <a:r>
              <a:rPr lang="en-US" sz="2000" dirty="0">
                <a:solidFill>
                  <a:srgbClr val="FF0000"/>
                </a:solidFill>
              </a:rPr>
              <a:t>GuestResponse.cs</a:t>
            </a:r>
            <a:r>
              <a:rPr lang="en-US" sz="2000" dirty="0"/>
              <a:t> in the </a:t>
            </a:r>
            <a:r>
              <a:rPr lang="en-US" sz="2000" dirty="0">
                <a:solidFill>
                  <a:srgbClr val="FF0000"/>
                </a:solidFill>
              </a:rPr>
              <a:t>Models folder</a:t>
            </a:r>
            <a:r>
              <a:rPr lang="en-US" sz="2000" dirty="0"/>
              <a:t> and used it to define the class shown in </a:t>
            </a:r>
            <a:r>
              <a:rPr lang="en-US" sz="2000" dirty="0">
                <a:solidFill>
                  <a:srgbClr val="FF0000"/>
                </a:solidFill>
              </a:rPr>
              <a:t>Listing 2-1</a:t>
            </a:r>
            <a:r>
              <a:rPr lang="en-US" sz="2000" dirty="0" smtClean="0"/>
              <a:t>.</a:t>
            </a:r>
          </a:p>
          <a:p>
            <a:pPr marL="461963" indent="-234950">
              <a:buFont typeface="Wingdings" panose="05000000000000000000" pitchFamily="2" charset="2"/>
              <a:buChar char="§"/>
            </a:pPr>
            <a:r>
              <a:rPr lang="en-US" sz="2000" dirty="0"/>
              <a:t>To create a </a:t>
            </a:r>
            <a:r>
              <a:rPr lang="en-US" sz="2000" dirty="0">
                <a:solidFill>
                  <a:srgbClr val="0070C0"/>
                </a:solidFill>
              </a:rPr>
              <a:t>simple model repository</a:t>
            </a:r>
            <a:r>
              <a:rPr lang="en-US" sz="2000" dirty="0"/>
              <a:t>, I created a class file called </a:t>
            </a:r>
            <a:r>
              <a:rPr lang="en-US" sz="2000" dirty="0">
                <a:solidFill>
                  <a:srgbClr val="FF0000"/>
                </a:solidFill>
              </a:rPr>
              <a:t>Repository.cs</a:t>
            </a:r>
            <a:r>
              <a:rPr lang="en-US" sz="2000" dirty="0"/>
              <a:t> in the Models folder and used it to define the class shown in </a:t>
            </a:r>
            <a:r>
              <a:rPr lang="en-US" sz="2000" dirty="0">
                <a:solidFill>
                  <a:srgbClr val="FF0000"/>
                </a:solidFill>
              </a:rPr>
              <a:t>Listing 2-2</a:t>
            </a:r>
            <a:r>
              <a:rPr lang="en-US" sz="2000" dirty="0"/>
              <a:t>.</a:t>
            </a:r>
          </a:p>
          <a:p>
            <a:pPr marL="461963" indent="-234950">
              <a:buFont typeface="Wingdings" panose="05000000000000000000" pitchFamily="2" charset="2"/>
              <a:buChar char="§"/>
            </a:pPr>
            <a:r>
              <a:rPr lang="en-US" sz="2000" dirty="0"/>
              <a:t>The repository for this application is simple and stores its data objects as a collection in memory that is exposed through static </a:t>
            </a:r>
            <a:r>
              <a:rPr lang="en-US" sz="2000" dirty="0" smtClean="0"/>
              <a:t>properties.</a:t>
            </a:r>
          </a:p>
          <a:p>
            <a:pPr marL="461963" indent="-234950">
              <a:buFont typeface="Wingdings" panose="05000000000000000000" pitchFamily="2" charset="2"/>
              <a:buChar char="§"/>
            </a:pPr>
            <a:r>
              <a:rPr lang="en-US" sz="2000" dirty="0" smtClean="0"/>
              <a:t>This </a:t>
            </a:r>
            <a:r>
              <a:rPr lang="en-US" sz="2000" dirty="0"/>
              <a:t>means the model state will be lost when the application is restarted, but it does allow me to keep the example simple. (I show a more persistent model in Chapter 5 when I create a larger and more realistic MVC/Web API application that stores its model in a database</a:t>
            </a:r>
            <a:r>
              <a:rPr lang="en-US" sz="2000" dirty="0" smtClean="0"/>
              <a:t>.)</a:t>
            </a:r>
          </a:p>
          <a:p>
            <a:pPr marL="461963" indent="-234950">
              <a:buFont typeface="Wingdings" panose="05000000000000000000" pitchFamily="2" charset="2"/>
              <a:buChar char="§"/>
            </a:pPr>
            <a:r>
              <a:rPr lang="en-US" sz="2000" dirty="0" smtClean="0"/>
              <a:t>In </a:t>
            </a:r>
            <a:r>
              <a:rPr lang="en-US" sz="2000" dirty="0"/>
              <a:t>the static constructor, I add some default data so that the model is populated with responses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32</a:t>
            </a:fld>
            <a:endParaRPr lang="en-US"/>
          </a:p>
        </p:txBody>
      </p:sp>
    </p:spTree>
    <p:extLst>
      <p:ext uri="{BB962C8B-B14F-4D97-AF65-F5344CB8AC3E}">
        <p14:creationId xmlns:p14="http://schemas.microsoft.com/office/powerpoint/2010/main" val="1072315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33</a:t>
            </a:fld>
            <a:endParaRPr lang="en-US"/>
          </a:p>
        </p:txBody>
      </p:sp>
      <p:pic>
        <p:nvPicPr>
          <p:cNvPr id="3" name="Picture 2"/>
          <p:cNvPicPr>
            <a:picLocks noChangeAspect="1"/>
          </p:cNvPicPr>
          <p:nvPr/>
        </p:nvPicPr>
        <p:blipFill>
          <a:blip r:embed="rId2"/>
          <a:stretch>
            <a:fillRect/>
          </a:stretch>
        </p:blipFill>
        <p:spPr>
          <a:xfrm>
            <a:off x="152400" y="1268362"/>
            <a:ext cx="6012653" cy="4076088"/>
          </a:xfrm>
          <a:prstGeom prst="rect">
            <a:avLst/>
          </a:prstGeom>
          <a:ln>
            <a:solidFill>
              <a:schemeClr val="accent1"/>
            </a:solidFill>
          </a:ln>
        </p:spPr>
      </p:pic>
    </p:spTree>
    <p:extLst>
      <p:ext uri="{BB962C8B-B14F-4D97-AF65-F5344CB8AC3E}">
        <p14:creationId xmlns:p14="http://schemas.microsoft.com/office/powerpoint/2010/main" val="2995253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2-2</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34</a:t>
            </a:fld>
            <a:endParaRPr lang="en-US"/>
          </a:p>
        </p:txBody>
      </p:sp>
      <p:pic>
        <p:nvPicPr>
          <p:cNvPr id="4" name="Picture 3"/>
          <p:cNvPicPr>
            <a:picLocks noChangeAspect="1"/>
          </p:cNvPicPr>
          <p:nvPr/>
        </p:nvPicPr>
        <p:blipFill>
          <a:blip r:embed="rId2"/>
          <a:stretch>
            <a:fillRect/>
          </a:stretch>
        </p:blipFill>
        <p:spPr>
          <a:xfrm>
            <a:off x="152400" y="1283514"/>
            <a:ext cx="11842478" cy="3558452"/>
          </a:xfrm>
          <a:prstGeom prst="rect">
            <a:avLst/>
          </a:prstGeom>
          <a:ln>
            <a:solidFill>
              <a:schemeClr val="accent1"/>
            </a:solidFill>
          </a:ln>
        </p:spPr>
      </p:pic>
    </p:spTree>
    <p:extLst>
      <p:ext uri="{BB962C8B-B14F-4D97-AF65-F5344CB8AC3E}">
        <p14:creationId xmlns:p14="http://schemas.microsoft.com/office/powerpoint/2010/main" val="3888482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MVC Controller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My next step is to create an MVC controller that will generate content and receive form data from my application clients. Web API also has controllers—as you will see in the “Creating the Web Service” section—and I will be clear about which kind of controller I am using throughout this </a:t>
            </a:r>
            <a:r>
              <a:rPr lang="en-US" sz="2000" dirty="0" smtClean="0"/>
              <a:t>book.</a:t>
            </a:r>
          </a:p>
          <a:p>
            <a:pPr marL="461963" indent="-234950">
              <a:buFont typeface="Wingdings" panose="05000000000000000000" pitchFamily="2" charset="2"/>
              <a:buChar char="§"/>
            </a:pPr>
            <a:r>
              <a:rPr lang="en-US" sz="2000" dirty="0" smtClean="0"/>
              <a:t>I </a:t>
            </a:r>
            <a:r>
              <a:rPr lang="en-US" sz="2000" dirty="0"/>
              <a:t>created an MVC controller by right-clicking the Controllers folder and selecting Add ➤ Controller from the pop-up </a:t>
            </a:r>
            <a:r>
              <a:rPr lang="en-US" sz="2000" dirty="0" smtClean="0"/>
              <a:t>menu.</a:t>
            </a:r>
          </a:p>
          <a:p>
            <a:pPr marL="461963" indent="-234950">
              <a:buFont typeface="Wingdings" panose="05000000000000000000" pitchFamily="2" charset="2"/>
              <a:buChar char="§"/>
            </a:pPr>
            <a:r>
              <a:rPr lang="en-US" sz="2000" dirty="0" smtClean="0">
                <a:solidFill>
                  <a:srgbClr val="FF0000"/>
                </a:solidFill>
              </a:rPr>
              <a:t>Figure </a:t>
            </a:r>
            <a:r>
              <a:rPr lang="en-US" sz="2000" dirty="0">
                <a:solidFill>
                  <a:srgbClr val="FF0000"/>
                </a:solidFill>
              </a:rPr>
              <a:t>2-3</a:t>
            </a:r>
            <a:r>
              <a:rPr lang="en-US" sz="2000" dirty="0"/>
              <a:t> shows the options that Visual Studio presents for creating controllers for both MVC and Web API</a:t>
            </a:r>
            <a:r>
              <a:rPr lang="en-US" sz="2000" dirty="0" smtClean="0"/>
              <a:t>.</a:t>
            </a:r>
          </a:p>
          <a:p>
            <a:pPr marL="461963" indent="-234950">
              <a:buFont typeface="Wingdings" panose="05000000000000000000" pitchFamily="2" charset="2"/>
              <a:buChar char="§"/>
            </a:pPr>
            <a:r>
              <a:rPr lang="en-US" sz="2000" dirty="0"/>
              <a:t>Visual Studio is able to generate a templated set of action methods for controllers, but I will be using empty controllers for both MVC and Web API throughout this </a:t>
            </a:r>
            <a:r>
              <a:rPr lang="en-US" sz="2000" dirty="0" smtClean="0"/>
              <a:t>book.</a:t>
            </a:r>
          </a:p>
          <a:p>
            <a:pPr marL="461963" indent="-234950">
              <a:buFont typeface="Wingdings" panose="05000000000000000000" pitchFamily="2" charset="2"/>
              <a:buChar char="§"/>
            </a:pPr>
            <a:r>
              <a:rPr lang="en-US" sz="2000" dirty="0" smtClean="0"/>
              <a:t>Just </a:t>
            </a:r>
            <a:r>
              <a:rPr lang="en-US" sz="2000" dirty="0"/>
              <a:t>as with the project template, I prefer to define just the code I need for my applications, and I follow the same approach for the examples in this book so that you know where every action methods comes from and why I have added </a:t>
            </a:r>
            <a:r>
              <a:rPr lang="en-US" sz="2000" dirty="0" smtClean="0"/>
              <a:t>it.</a:t>
            </a:r>
          </a:p>
          <a:p>
            <a:pPr marL="461963" indent="-234950">
              <a:buFont typeface="Wingdings" panose="05000000000000000000" pitchFamily="2" charset="2"/>
              <a:buChar char="§"/>
            </a:pPr>
            <a:r>
              <a:rPr lang="en-US" sz="2000" dirty="0" smtClean="0"/>
              <a:t>I </a:t>
            </a:r>
            <a:r>
              <a:rPr lang="en-US" sz="2000" dirty="0"/>
              <a:t>selected the MVC 5 Controller – Empty option from the list, clicked the Add button, and set the name to HomeController, as shown in </a:t>
            </a:r>
            <a:r>
              <a:rPr lang="en-US" sz="2000" dirty="0">
                <a:solidFill>
                  <a:srgbClr val="FF0000"/>
                </a:solidFill>
              </a:rPr>
              <a:t>Figure 2-4</a:t>
            </a:r>
            <a:r>
              <a:rPr lang="en-US" sz="2000" dirty="0" smtClean="0"/>
              <a:t>.</a:t>
            </a:r>
          </a:p>
          <a:p>
            <a:pPr marL="461963" indent="-234950">
              <a:buFont typeface="Wingdings" panose="05000000000000000000" pitchFamily="2" charset="2"/>
              <a:buChar char="§"/>
            </a:pPr>
            <a:r>
              <a:rPr lang="en-US" sz="2000" dirty="0"/>
              <a:t>Clicking the Add button creates the Controllers/HomeController.cs file, which I used to define the controller shown in </a:t>
            </a:r>
            <a:r>
              <a:rPr lang="en-US" sz="2000" dirty="0">
                <a:solidFill>
                  <a:srgbClr val="FF0000"/>
                </a:solidFill>
              </a:rPr>
              <a:t>Listing 2-3</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35</a:t>
            </a:fld>
            <a:endParaRPr lang="en-US"/>
          </a:p>
        </p:txBody>
      </p:sp>
    </p:spTree>
    <p:extLst>
      <p:ext uri="{BB962C8B-B14F-4D97-AF65-F5344CB8AC3E}">
        <p14:creationId xmlns:p14="http://schemas.microsoft.com/office/powerpoint/2010/main" val="1946009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MVC Controller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indent="-234950">
              <a:buFont typeface="Wingdings" panose="05000000000000000000" pitchFamily="2" charset="2"/>
              <a:buChar char="§"/>
            </a:pPr>
            <a:r>
              <a:rPr lang="en-US" sz="2000" dirty="0"/>
              <a:t>The controller defines four action </a:t>
            </a:r>
            <a:r>
              <a:rPr lang="en-US" sz="2000" dirty="0" smtClean="0"/>
              <a:t>methods.</a:t>
            </a:r>
          </a:p>
          <a:p>
            <a:pPr marL="461963" indent="-234950">
              <a:buFont typeface="Wingdings" panose="05000000000000000000" pitchFamily="2" charset="2"/>
              <a:buChar char="§"/>
            </a:pPr>
            <a:r>
              <a:rPr lang="en-US" sz="2000" dirty="0" smtClean="0"/>
              <a:t>The </a:t>
            </a:r>
            <a:r>
              <a:rPr lang="en-US" sz="2000" dirty="0"/>
              <a:t>Index action simply renders a view that welcomes the user to the </a:t>
            </a:r>
            <a:r>
              <a:rPr lang="en-US" sz="2000" dirty="0" smtClean="0"/>
              <a:t>application.</a:t>
            </a:r>
          </a:p>
          <a:p>
            <a:pPr marL="461963" indent="-234950">
              <a:buFont typeface="Wingdings" panose="05000000000000000000" pitchFamily="2" charset="2"/>
              <a:buChar char="§"/>
            </a:pPr>
            <a:r>
              <a:rPr lang="en-US" sz="2000" dirty="0" smtClean="0"/>
              <a:t>The </a:t>
            </a:r>
            <a:r>
              <a:rPr lang="en-US" sz="2000" dirty="0"/>
              <a:t>Rsvp methods allow the user to populate the fields of a GuestResponse model object through model binding and validate using the model state </a:t>
            </a:r>
            <a:r>
              <a:rPr lang="en-US" sz="2000" dirty="0" smtClean="0"/>
              <a:t>feature.</a:t>
            </a:r>
          </a:p>
          <a:p>
            <a:pPr marL="461963" indent="-234950">
              <a:buFont typeface="Wingdings" panose="05000000000000000000" pitchFamily="2" charset="2"/>
              <a:buChar char="§"/>
            </a:pPr>
            <a:r>
              <a:rPr lang="en-US" sz="2000" dirty="0" smtClean="0"/>
              <a:t>When </a:t>
            </a:r>
            <a:r>
              <a:rPr lang="en-US" sz="2000" dirty="0"/>
              <a:t>the user submits a complete set of values for the GuestResponse object (enforced by the use of the Required attribute in Listing 2-1), I update the repository and render a view called </a:t>
            </a:r>
            <a:r>
              <a:rPr lang="en-US" sz="2000" dirty="0" smtClean="0"/>
              <a:t>Thanks.</a:t>
            </a:r>
          </a:p>
          <a:p>
            <a:pPr marL="461963" indent="-234950">
              <a:buFont typeface="Wingdings" panose="05000000000000000000" pitchFamily="2" charset="2"/>
              <a:buChar char="§"/>
            </a:pPr>
            <a:r>
              <a:rPr lang="en-US" sz="2000" dirty="0" smtClean="0"/>
              <a:t>The </a:t>
            </a:r>
            <a:r>
              <a:rPr lang="en-US" sz="2000" dirty="0"/>
              <a:t>final action method can be called only as a </a:t>
            </a:r>
            <a:r>
              <a:rPr lang="en-US" sz="2000" dirty="0">
                <a:solidFill>
                  <a:srgbClr val="FF0000"/>
                </a:solidFill>
              </a:rPr>
              <a:t>child action,</a:t>
            </a:r>
            <a:r>
              <a:rPr lang="en-US" sz="2000" dirty="0"/>
              <a:t> and it returns the collection of GuestResponse objects that represent users who have indicated they will </a:t>
            </a:r>
            <a:r>
              <a:rPr lang="en-US" sz="2000" dirty="0" smtClean="0"/>
              <a:t>attend.</a:t>
            </a:r>
          </a:p>
          <a:p>
            <a:pPr marL="461963" indent="-234950">
              <a:buFont typeface="Wingdings" panose="05000000000000000000" pitchFamily="2" charset="2"/>
              <a:buChar char="§"/>
            </a:pPr>
            <a:r>
              <a:rPr lang="en-US" sz="2000" dirty="0" smtClean="0"/>
              <a:t>This </a:t>
            </a:r>
            <a:r>
              <a:rPr lang="en-US" sz="2000" dirty="0"/>
              <a:t>is a pretty basic controller, but it captures the core characteristics of most MVC framework applications, albeit on a simplified </a:t>
            </a:r>
            <a:r>
              <a:rPr lang="en-US" sz="2000" dirty="0" smtClean="0"/>
              <a:t>basis.</a:t>
            </a:r>
          </a:p>
          <a:p>
            <a:pPr marL="461963" indent="-234950">
              <a:buFont typeface="Wingdings" panose="05000000000000000000" pitchFamily="2" charset="2"/>
              <a:buChar char="§"/>
            </a:pPr>
            <a:r>
              <a:rPr lang="en-US" sz="2000" dirty="0" smtClean="0"/>
              <a:t>Operations </a:t>
            </a:r>
            <a:r>
              <a:rPr lang="en-US" sz="2000" dirty="0"/>
              <a:t>are performed on the repository, form data values are bound to object properties using model binding, and action methods are set up to be invoked based on the HTTP verb used in the request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a:t>
            </a:fld>
            <a:endParaRPr lang="en-US"/>
          </a:p>
        </p:txBody>
      </p:sp>
    </p:spTree>
    <p:extLst>
      <p:ext uri="{BB962C8B-B14F-4D97-AF65-F5344CB8AC3E}">
        <p14:creationId xmlns:p14="http://schemas.microsoft.com/office/powerpoint/2010/main" val="721186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2-3</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37</a:t>
            </a:fld>
            <a:endParaRPr lang="en-US"/>
          </a:p>
        </p:txBody>
      </p:sp>
      <p:pic>
        <p:nvPicPr>
          <p:cNvPr id="3" name="Picture 2"/>
          <p:cNvPicPr>
            <a:picLocks noChangeAspect="1"/>
          </p:cNvPicPr>
          <p:nvPr/>
        </p:nvPicPr>
        <p:blipFill>
          <a:blip r:embed="rId2"/>
          <a:stretch>
            <a:fillRect/>
          </a:stretch>
        </p:blipFill>
        <p:spPr>
          <a:xfrm>
            <a:off x="152400" y="1268362"/>
            <a:ext cx="8021157" cy="5091987"/>
          </a:xfrm>
          <a:prstGeom prst="rect">
            <a:avLst/>
          </a:prstGeom>
          <a:ln>
            <a:solidFill>
              <a:schemeClr val="accent1"/>
            </a:solidFill>
          </a:ln>
        </p:spPr>
      </p:pic>
    </p:spTree>
    <p:extLst>
      <p:ext uri="{BB962C8B-B14F-4D97-AF65-F5344CB8AC3E}">
        <p14:creationId xmlns:p14="http://schemas.microsoft.com/office/powerpoint/2010/main" val="460352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2-4</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38</a:t>
            </a:fld>
            <a:endParaRPr lang="en-US"/>
          </a:p>
        </p:txBody>
      </p:sp>
      <p:pic>
        <p:nvPicPr>
          <p:cNvPr id="4" name="Picture 3"/>
          <p:cNvPicPr>
            <a:picLocks noChangeAspect="1"/>
          </p:cNvPicPr>
          <p:nvPr/>
        </p:nvPicPr>
        <p:blipFill>
          <a:blip r:embed="rId2"/>
          <a:stretch>
            <a:fillRect/>
          </a:stretch>
        </p:blipFill>
        <p:spPr>
          <a:xfrm>
            <a:off x="152400" y="1268362"/>
            <a:ext cx="6769200" cy="2854573"/>
          </a:xfrm>
          <a:prstGeom prst="rect">
            <a:avLst/>
          </a:prstGeom>
          <a:ln>
            <a:solidFill>
              <a:schemeClr val="accent1"/>
            </a:solidFill>
          </a:ln>
        </p:spPr>
      </p:pic>
    </p:spTree>
    <p:extLst>
      <p:ext uri="{BB962C8B-B14F-4D97-AF65-F5344CB8AC3E}">
        <p14:creationId xmlns:p14="http://schemas.microsoft.com/office/powerpoint/2010/main" val="2233577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2-3</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39</a:t>
            </a:fld>
            <a:endParaRPr lang="en-US"/>
          </a:p>
        </p:txBody>
      </p:sp>
      <p:pic>
        <p:nvPicPr>
          <p:cNvPr id="3" name="Picture 2"/>
          <p:cNvPicPr>
            <a:picLocks noChangeAspect="1"/>
          </p:cNvPicPr>
          <p:nvPr/>
        </p:nvPicPr>
        <p:blipFill>
          <a:blip r:embed="rId2"/>
          <a:stretch>
            <a:fillRect/>
          </a:stretch>
        </p:blipFill>
        <p:spPr>
          <a:xfrm>
            <a:off x="152400" y="1268362"/>
            <a:ext cx="11747530" cy="3348475"/>
          </a:xfrm>
          <a:prstGeom prst="rect">
            <a:avLst/>
          </a:prstGeom>
          <a:ln>
            <a:solidFill>
              <a:schemeClr val="accent1"/>
            </a:solidFill>
          </a:ln>
        </p:spPr>
      </p:pic>
    </p:spTree>
    <p:extLst>
      <p:ext uri="{BB962C8B-B14F-4D97-AF65-F5344CB8AC3E}">
        <p14:creationId xmlns:p14="http://schemas.microsoft.com/office/powerpoint/2010/main" val="1583798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Getting Ready</a:t>
            </a:r>
          </a:p>
        </p:txBody>
      </p:sp>
      <p:sp>
        <p:nvSpPr>
          <p:cNvPr id="8" name="Text Placeholder 7"/>
          <p:cNvSpPr>
            <a:spLocks noGrp="1"/>
          </p:cNvSpPr>
          <p:nvPr>
            <p:ph type="body" sz="quarter" idx="16"/>
          </p:nvPr>
        </p:nvSpPr>
        <p:spPr/>
        <p:txBody>
          <a:bodyPr/>
          <a:lstStyle/>
          <a:p>
            <a:r>
              <a:rPr lang="en-US" dirty="0" smtClean="0"/>
              <a:t>1</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4</a:t>
            </a:fld>
            <a:endParaRPr lang="en-US"/>
          </a:p>
        </p:txBody>
      </p:sp>
      <p:pic>
        <p:nvPicPr>
          <p:cNvPr id="3" name="Picture 2"/>
          <p:cNvPicPr>
            <a:picLocks noChangeAspect="1"/>
          </p:cNvPicPr>
          <p:nvPr/>
        </p:nvPicPr>
        <p:blipFill>
          <a:blip r:embed="rId2"/>
          <a:stretch>
            <a:fillRect/>
          </a:stretch>
        </p:blipFill>
        <p:spPr>
          <a:xfrm>
            <a:off x="8039100" y="4421771"/>
            <a:ext cx="3819525" cy="2085975"/>
          </a:xfrm>
          <a:prstGeom prst="rect">
            <a:avLst/>
          </a:prstGeom>
          <a:ln>
            <a:solidFill>
              <a:schemeClr val="accent1"/>
            </a:solidFill>
          </a:ln>
        </p:spPr>
      </p:pic>
    </p:spTree>
    <p:extLst>
      <p:ext uri="{BB962C8B-B14F-4D97-AF65-F5344CB8AC3E}">
        <p14:creationId xmlns:p14="http://schemas.microsoft.com/office/powerpoint/2010/main" val="8910323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Views</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I need to create a layout and four views for my example </a:t>
            </a:r>
            <a:r>
              <a:rPr lang="en-US" sz="2000" dirty="0" smtClean="0"/>
              <a:t>application.</a:t>
            </a:r>
          </a:p>
          <a:p>
            <a:pPr marL="461963">
              <a:buFont typeface="Wingdings" panose="05000000000000000000" pitchFamily="2" charset="2"/>
              <a:buChar char="§"/>
            </a:pPr>
            <a:r>
              <a:rPr lang="en-US" sz="2000" dirty="0" smtClean="0"/>
              <a:t>I </a:t>
            </a:r>
            <a:r>
              <a:rPr lang="en-US" sz="2000" dirty="0"/>
              <a:t>created the </a:t>
            </a:r>
            <a:r>
              <a:rPr lang="en-US" sz="2000" dirty="0">
                <a:solidFill>
                  <a:srgbClr val="FF0000"/>
                </a:solidFill>
              </a:rPr>
              <a:t>Views/Shared folder</a:t>
            </a:r>
            <a:r>
              <a:rPr lang="en-US" sz="2000" dirty="0"/>
              <a:t>, and </a:t>
            </a:r>
            <a:r>
              <a:rPr lang="en-US" sz="2000" dirty="0">
                <a:solidFill>
                  <a:srgbClr val="FF0000"/>
                </a:solidFill>
              </a:rPr>
              <a:t>Listing 2-4</a:t>
            </a:r>
            <a:r>
              <a:rPr lang="en-US" sz="2000" dirty="0"/>
              <a:t> shows the _Layout.cshtml file I added to it, which contains references for the Bootstrap, jQuery, and Knockout files</a:t>
            </a:r>
            <a:r>
              <a:rPr lang="en-US" sz="2000" dirty="0" smtClean="0"/>
              <a:t>.</a:t>
            </a:r>
          </a:p>
          <a:p>
            <a:pPr marL="461963">
              <a:buFont typeface="Wingdings" panose="05000000000000000000" pitchFamily="2" charset="2"/>
              <a:buChar char="§"/>
            </a:pPr>
            <a:r>
              <a:rPr lang="en-US" sz="2000" dirty="0">
                <a:solidFill>
                  <a:srgbClr val="FF0000"/>
                </a:solidFill>
              </a:rPr>
              <a:t>Listing 2-5</a:t>
            </a:r>
            <a:r>
              <a:rPr lang="en-US" sz="2000" dirty="0"/>
              <a:t> shows the </a:t>
            </a:r>
            <a:r>
              <a:rPr lang="en-US" sz="2000" dirty="0">
                <a:solidFill>
                  <a:srgbClr val="FF0000"/>
                </a:solidFill>
              </a:rPr>
              <a:t>Index.cshtml</a:t>
            </a:r>
            <a:r>
              <a:rPr lang="en-US" sz="2000" dirty="0"/>
              <a:t> file that I created by right-clicking the Index action method in the Home controller and selecting </a:t>
            </a:r>
            <a:r>
              <a:rPr lang="en-US" sz="2000" dirty="0">
                <a:solidFill>
                  <a:srgbClr val="FF0000"/>
                </a:solidFill>
              </a:rPr>
              <a:t>Add View</a:t>
            </a:r>
            <a:r>
              <a:rPr lang="en-US" sz="2000" dirty="0"/>
              <a:t> from the pop-up </a:t>
            </a:r>
            <a:r>
              <a:rPr lang="en-US" sz="2000" dirty="0" smtClean="0"/>
              <a:t>menu.</a:t>
            </a:r>
          </a:p>
          <a:p>
            <a:pPr marL="461963">
              <a:buFont typeface="Wingdings" panose="05000000000000000000" pitchFamily="2" charset="2"/>
              <a:buChar char="§"/>
            </a:pPr>
            <a:r>
              <a:rPr lang="en-US" sz="2000" dirty="0" smtClean="0"/>
              <a:t>I </a:t>
            </a:r>
            <a:r>
              <a:rPr lang="en-US" sz="2000" dirty="0"/>
              <a:t>set View Name to Index, ensured that the Use a Layout Page option is checked, and clicked the Add button to create the view file. (Visual Studio also creates the Views/_ViewStart.cshtml file, which ensures that the _Layout.cshtml file I created in Listing 2-4 is applied</a:t>
            </a:r>
            <a:r>
              <a:rPr lang="en-US" sz="2000" dirty="0" smtClean="0"/>
              <a:t>.)</a:t>
            </a:r>
          </a:p>
          <a:p>
            <a:pPr marL="461963">
              <a:buFont typeface="Wingdings" panose="05000000000000000000" pitchFamily="2" charset="2"/>
              <a:buChar char="§"/>
            </a:pPr>
            <a:r>
              <a:rPr lang="en-US" sz="2000" dirty="0"/>
              <a:t>This view doesn’t contain any model data, but it does use the routing system to generate a link element that targets the Rsvp action method on the same </a:t>
            </a:r>
            <a:r>
              <a:rPr lang="en-US" sz="2000" dirty="0" smtClean="0"/>
              <a:t>controller.</a:t>
            </a:r>
          </a:p>
          <a:p>
            <a:pPr marL="461963">
              <a:buFont typeface="Wingdings" panose="05000000000000000000" pitchFamily="2" charset="2"/>
              <a:buChar char="§"/>
            </a:pPr>
            <a:r>
              <a:rPr lang="en-US" sz="2000" dirty="0" smtClean="0">
                <a:solidFill>
                  <a:srgbClr val="FF0000"/>
                </a:solidFill>
              </a:rPr>
              <a:t>Listing </a:t>
            </a:r>
            <a:r>
              <a:rPr lang="en-US" sz="2000" dirty="0">
                <a:solidFill>
                  <a:srgbClr val="FF0000"/>
                </a:solidFill>
              </a:rPr>
              <a:t>2-6</a:t>
            </a:r>
            <a:r>
              <a:rPr lang="en-US" sz="2000" dirty="0"/>
              <a:t> shows the view that the Rsvp action renders, which is the </a:t>
            </a:r>
            <a:r>
              <a:rPr lang="en-US" sz="2000" dirty="0">
                <a:solidFill>
                  <a:srgbClr val="FF0000"/>
                </a:solidFill>
              </a:rPr>
              <a:t>Rsvp.cshtml</a:t>
            </a:r>
            <a:r>
              <a:rPr lang="en-US" sz="2000" dirty="0"/>
              <a:t> file I added to the /Views/Home folder</a:t>
            </a:r>
            <a:r>
              <a:rPr lang="en-US" sz="2000" dirty="0" smtClean="0"/>
              <a:t>.</a:t>
            </a:r>
          </a:p>
          <a:p>
            <a:pPr marL="461963">
              <a:buFont typeface="Wingdings" panose="05000000000000000000" pitchFamily="2" charset="2"/>
              <a:buChar char="§"/>
            </a:pPr>
            <a:r>
              <a:rPr lang="en-US" sz="2000" dirty="0"/>
              <a:t>This view contains a standard HTML form that collects values from the user via input and select elements. When the user submits the form with valid data, the </a:t>
            </a:r>
            <a:r>
              <a:rPr lang="en-US" sz="2000" dirty="0">
                <a:solidFill>
                  <a:srgbClr val="FF0000"/>
                </a:solidFill>
              </a:rPr>
              <a:t>Thanks.cshtml</a:t>
            </a:r>
            <a:r>
              <a:rPr lang="en-US" sz="2000" dirty="0"/>
              <a:t> view in the Views/Home folder is </a:t>
            </a:r>
            <a:r>
              <a:rPr lang="en-US" sz="2000" dirty="0" smtClean="0"/>
              <a:t>rendered.</a:t>
            </a:r>
          </a:p>
          <a:p>
            <a:pPr marL="461963">
              <a:buFont typeface="Wingdings" panose="05000000000000000000" pitchFamily="2" charset="2"/>
              <a:buChar char="§"/>
            </a:pPr>
            <a:r>
              <a:rPr lang="en-US" sz="2000" dirty="0" smtClean="0"/>
              <a:t>You </a:t>
            </a:r>
            <a:r>
              <a:rPr lang="en-US" sz="2000" dirty="0"/>
              <a:t>can see the contents of the </a:t>
            </a:r>
            <a:r>
              <a:rPr lang="en-US" sz="2000" dirty="0">
                <a:solidFill>
                  <a:srgbClr val="FF0000"/>
                </a:solidFill>
              </a:rPr>
              <a:t>Thanks.cshtml</a:t>
            </a:r>
            <a:r>
              <a:rPr lang="en-US" sz="2000" dirty="0"/>
              <a:t> file in </a:t>
            </a:r>
            <a:r>
              <a:rPr lang="en-US" sz="2000" dirty="0">
                <a:solidFill>
                  <a:srgbClr val="FF0000"/>
                </a:solidFill>
              </a:rPr>
              <a:t>Listing 2-7</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40</a:t>
            </a:fld>
            <a:endParaRPr lang="en-US"/>
          </a:p>
        </p:txBody>
      </p:sp>
    </p:spTree>
    <p:extLst>
      <p:ext uri="{BB962C8B-B14F-4D97-AF65-F5344CB8AC3E}">
        <p14:creationId xmlns:p14="http://schemas.microsoft.com/office/powerpoint/2010/main" val="33033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a:t>
            </a:r>
            <a:r>
              <a:rPr lang="en-US" dirty="0" smtClean="0"/>
              <a:t>Views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a:t>If the user has indicated that they will attend the party, then I use the </a:t>
            </a:r>
            <a:r>
              <a:rPr lang="en-US" sz="2000" dirty="0">
                <a:solidFill>
                  <a:srgbClr val="FF0000"/>
                </a:solidFill>
              </a:rPr>
              <a:t>Html.Action</a:t>
            </a:r>
            <a:r>
              <a:rPr lang="en-US" sz="2000" dirty="0"/>
              <a:t> helper to invoke the </a:t>
            </a:r>
            <a:r>
              <a:rPr lang="en-US" sz="2000" dirty="0">
                <a:solidFill>
                  <a:srgbClr val="FF0000"/>
                </a:solidFill>
              </a:rPr>
              <a:t>Attendees child action method</a:t>
            </a:r>
            <a:r>
              <a:rPr lang="en-US" sz="2000" dirty="0"/>
              <a:t>, which renders the </a:t>
            </a:r>
            <a:r>
              <a:rPr lang="en-US" sz="2000" dirty="0">
                <a:solidFill>
                  <a:srgbClr val="FF0000"/>
                </a:solidFill>
              </a:rPr>
              <a:t>/Views/Home/Attendees.cshtml view file</a:t>
            </a:r>
            <a:r>
              <a:rPr lang="en-US" sz="2000" dirty="0"/>
              <a:t>, whose contents are shown in </a:t>
            </a:r>
            <a:r>
              <a:rPr lang="en-US" sz="2000" dirty="0">
                <a:solidFill>
                  <a:srgbClr val="FF0000"/>
                </a:solidFill>
              </a:rPr>
              <a:t>Listing 2-8</a:t>
            </a:r>
            <a:r>
              <a:rPr lang="en-US" sz="2000" dirty="0" smtClean="0">
                <a:solidFill>
                  <a:srgbClr val="FF0000"/>
                </a:solidFill>
              </a:rPr>
              <a:t>.</a:t>
            </a:r>
            <a:endParaRPr lang="en-US" sz="2000" dirty="0">
              <a:solidFill>
                <a:srgbClr val="FF0000"/>
              </a:solidFill>
            </a:endParaRP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41</a:t>
            </a:fld>
            <a:endParaRPr lang="en-US"/>
          </a:p>
        </p:txBody>
      </p:sp>
    </p:spTree>
    <p:extLst>
      <p:ext uri="{BB962C8B-B14F-4D97-AF65-F5344CB8AC3E}">
        <p14:creationId xmlns:p14="http://schemas.microsoft.com/office/powerpoint/2010/main" val="3536551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2-4</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42</a:t>
            </a:fld>
            <a:endParaRPr lang="en-US"/>
          </a:p>
        </p:txBody>
      </p:sp>
      <p:pic>
        <p:nvPicPr>
          <p:cNvPr id="4" name="Picture 3"/>
          <p:cNvPicPr>
            <a:picLocks noChangeAspect="1"/>
          </p:cNvPicPr>
          <p:nvPr/>
        </p:nvPicPr>
        <p:blipFill>
          <a:blip r:embed="rId2"/>
          <a:stretch>
            <a:fillRect/>
          </a:stretch>
        </p:blipFill>
        <p:spPr>
          <a:xfrm>
            <a:off x="152400" y="1268362"/>
            <a:ext cx="6161413" cy="4169329"/>
          </a:xfrm>
          <a:prstGeom prst="rect">
            <a:avLst/>
          </a:prstGeom>
          <a:ln>
            <a:solidFill>
              <a:schemeClr val="accent1"/>
            </a:solidFill>
          </a:ln>
        </p:spPr>
      </p:pic>
    </p:spTree>
    <p:extLst>
      <p:ext uri="{BB962C8B-B14F-4D97-AF65-F5344CB8AC3E}">
        <p14:creationId xmlns:p14="http://schemas.microsoft.com/office/powerpoint/2010/main" val="27034833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2-5</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43</a:t>
            </a:fld>
            <a:endParaRPr lang="en-US"/>
          </a:p>
        </p:txBody>
      </p:sp>
      <p:pic>
        <p:nvPicPr>
          <p:cNvPr id="3" name="Picture 2"/>
          <p:cNvPicPr>
            <a:picLocks noChangeAspect="1"/>
          </p:cNvPicPr>
          <p:nvPr/>
        </p:nvPicPr>
        <p:blipFill>
          <a:blip r:embed="rId2"/>
          <a:stretch>
            <a:fillRect/>
          </a:stretch>
        </p:blipFill>
        <p:spPr>
          <a:xfrm>
            <a:off x="152400" y="1268362"/>
            <a:ext cx="9504639" cy="2230511"/>
          </a:xfrm>
          <a:prstGeom prst="rect">
            <a:avLst/>
          </a:prstGeom>
          <a:ln>
            <a:solidFill>
              <a:schemeClr val="accent1"/>
            </a:solidFill>
          </a:ln>
        </p:spPr>
      </p:pic>
    </p:spTree>
    <p:extLst>
      <p:ext uri="{BB962C8B-B14F-4D97-AF65-F5344CB8AC3E}">
        <p14:creationId xmlns:p14="http://schemas.microsoft.com/office/powerpoint/2010/main" val="4276069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2-6</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44</a:t>
            </a:fld>
            <a:endParaRPr lang="en-US"/>
          </a:p>
        </p:txBody>
      </p:sp>
      <p:pic>
        <p:nvPicPr>
          <p:cNvPr id="4" name="Picture 3"/>
          <p:cNvPicPr>
            <a:picLocks noChangeAspect="1"/>
          </p:cNvPicPr>
          <p:nvPr/>
        </p:nvPicPr>
        <p:blipFill>
          <a:blip r:embed="rId2"/>
          <a:stretch>
            <a:fillRect/>
          </a:stretch>
        </p:blipFill>
        <p:spPr>
          <a:xfrm>
            <a:off x="152400" y="1268362"/>
            <a:ext cx="11572245" cy="2876918"/>
          </a:xfrm>
          <a:prstGeom prst="rect">
            <a:avLst/>
          </a:prstGeom>
          <a:ln>
            <a:solidFill>
              <a:schemeClr val="accent1"/>
            </a:solidFill>
          </a:ln>
        </p:spPr>
      </p:pic>
    </p:spTree>
    <p:extLst>
      <p:ext uri="{BB962C8B-B14F-4D97-AF65-F5344CB8AC3E}">
        <p14:creationId xmlns:p14="http://schemas.microsoft.com/office/powerpoint/2010/main" val="25774370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2-7</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45</a:t>
            </a:fld>
            <a:endParaRPr lang="en-US"/>
          </a:p>
        </p:txBody>
      </p:sp>
      <p:pic>
        <p:nvPicPr>
          <p:cNvPr id="3" name="Picture 2"/>
          <p:cNvPicPr>
            <a:picLocks noChangeAspect="1"/>
          </p:cNvPicPr>
          <p:nvPr/>
        </p:nvPicPr>
        <p:blipFill>
          <a:blip r:embed="rId2"/>
          <a:stretch>
            <a:fillRect/>
          </a:stretch>
        </p:blipFill>
        <p:spPr>
          <a:xfrm>
            <a:off x="152400" y="1268362"/>
            <a:ext cx="8007554" cy="3070723"/>
          </a:xfrm>
          <a:prstGeom prst="rect">
            <a:avLst/>
          </a:prstGeom>
          <a:ln>
            <a:solidFill>
              <a:schemeClr val="accent1"/>
            </a:solidFill>
          </a:ln>
        </p:spPr>
      </p:pic>
    </p:spTree>
    <p:extLst>
      <p:ext uri="{BB962C8B-B14F-4D97-AF65-F5344CB8AC3E}">
        <p14:creationId xmlns:p14="http://schemas.microsoft.com/office/powerpoint/2010/main" val="26514246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2-8</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46</a:t>
            </a:fld>
            <a:endParaRPr lang="en-US"/>
          </a:p>
        </p:txBody>
      </p:sp>
      <p:pic>
        <p:nvPicPr>
          <p:cNvPr id="4" name="Picture 3"/>
          <p:cNvPicPr>
            <a:picLocks noChangeAspect="1"/>
          </p:cNvPicPr>
          <p:nvPr/>
        </p:nvPicPr>
        <p:blipFill>
          <a:blip r:embed="rId2"/>
          <a:stretch>
            <a:fillRect/>
          </a:stretch>
        </p:blipFill>
        <p:spPr>
          <a:xfrm>
            <a:off x="152400" y="1268362"/>
            <a:ext cx="7388067" cy="2667481"/>
          </a:xfrm>
          <a:prstGeom prst="rect">
            <a:avLst/>
          </a:prstGeom>
          <a:ln>
            <a:solidFill>
              <a:schemeClr val="accent1"/>
            </a:solidFill>
          </a:ln>
        </p:spPr>
      </p:pic>
    </p:spTree>
    <p:extLst>
      <p:ext uri="{BB962C8B-B14F-4D97-AF65-F5344CB8AC3E}">
        <p14:creationId xmlns:p14="http://schemas.microsoft.com/office/powerpoint/2010/main" val="29519281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Using the MVC </a:t>
            </a:r>
            <a:r>
              <a:rPr lang="en-US" dirty="0" smtClean="0"/>
              <a:t>Application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To test the basic functionality, start the application and navigate to the </a:t>
            </a:r>
            <a:r>
              <a:rPr lang="en-US" sz="2000" dirty="0">
                <a:solidFill>
                  <a:srgbClr val="FF0000"/>
                </a:solidFill>
              </a:rPr>
              <a:t>/Home/Index</a:t>
            </a:r>
            <a:r>
              <a:rPr lang="en-US" sz="2000" dirty="0"/>
              <a:t> </a:t>
            </a:r>
            <a:r>
              <a:rPr lang="en-US" sz="2000" dirty="0" smtClean="0"/>
              <a:t>URL.</a:t>
            </a:r>
          </a:p>
          <a:p>
            <a:pPr marL="461963">
              <a:buFont typeface="Wingdings" panose="05000000000000000000" pitchFamily="2" charset="2"/>
              <a:buChar char="§"/>
            </a:pPr>
            <a:r>
              <a:rPr lang="en-US" sz="2000" dirty="0" smtClean="0"/>
              <a:t>Click </a:t>
            </a:r>
            <a:r>
              <a:rPr lang="en-US" sz="2000" dirty="0"/>
              <a:t>the RSVP Now button, fill out the form, and click Submit </a:t>
            </a:r>
            <a:r>
              <a:rPr lang="en-US" sz="2000" dirty="0" smtClean="0"/>
              <a:t>RSVP.</a:t>
            </a:r>
          </a:p>
          <a:p>
            <a:pPr marL="461963">
              <a:buFont typeface="Wingdings" panose="05000000000000000000" pitchFamily="2" charset="2"/>
              <a:buChar char="§"/>
            </a:pPr>
            <a:r>
              <a:rPr lang="en-US" sz="2000" dirty="0" smtClean="0">
                <a:solidFill>
                  <a:srgbClr val="FF0000"/>
                </a:solidFill>
              </a:rPr>
              <a:t>Figure </a:t>
            </a:r>
            <a:r>
              <a:rPr lang="en-US" sz="2000" dirty="0">
                <a:solidFill>
                  <a:srgbClr val="FF0000"/>
                </a:solidFill>
              </a:rPr>
              <a:t>2-5</a:t>
            </a:r>
            <a:r>
              <a:rPr lang="en-US" sz="2000" dirty="0"/>
              <a:t> shows the different views rendered by the application</a:t>
            </a:r>
            <a:r>
              <a:rPr lang="en-US" sz="2000" dirty="0" smtClean="0"/>
              <a:t>.</a:t>
            </a:r>
          </a:p>
          <a:p>
            <a:pPr marL="461963">
              <a:buFont typeface="Wingdings" panose="05000000000000000000" pitchFamily="2" charset="2"/>
              <a:buChar char="§"/>
            </a:pPr>
            <a:r>
              <a:rPr lang="en-US" sz="2000" dirty="0"/>
              <a:t>If you get an error telling you that the Attendees action is accessible only as a child request, it is because Visual Studio has tried to be helpful and has told the browser to navigate to the /Home/Attendees URL because that is the last view you were </a:t>
            </a:r>
            <a:r>
              <a:rPr lang="en-US" sz="2000" dirty="0" smtClean="0"/>
              <a:t>editing.</a:t>
            </a:r>
          </a:p>
          <a:p>
            <a:pPr marL="461963">
              <a:buFont typeface="Wingdings" panose="05000000000000000000" pitchFamily="2" charset="2"/>
              <a:buChar char="§"/>
            </a:pPr>
            <a:r>
              <a:rPr lang="en-US" sz="2000" dirty="0" smtClean="0"/>
              <a:t>Navigate </a:t>
            </a:r>
            <a:r>
              <a:rPr lang="en-US" sz="2000" dirty="0"/>
              <a:t>to /Home/Index, and everything will be fine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47</a:t>
            </a:fld>
            <a:endParaRPr lang="en-US"/>
          </a:p>
        </p:txBody>
      </p:sp>
    </p:spTree>
    <p:extLst>
      <p:ext uri="{BB962C8B-B14F-4D97-AF65-F5344CB8AC3E}">
        <p14:creationId xmlns:p14="http://schemas.microsoft.com/office/powerpoint/2010/main" val="740319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2-5</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48</a:t>
            </a:fld>
            <a:endParaRPr lang="en-US"/>
          </a:p>
        </p:txBody>
      </p:sp>
      <p:pic>
        <p:nvPicPr>
          <p:cNvPr id="3" name="Picture 2"/>
          <p:cNvPicPr>
            <a:picLocks noChangeAspect="1"/>
          </p:cNvPicPr>
          <p:nvPr/>
        </p:nvPicPr>
        <p:blipFill>
          <a:blip r:embed="rId2"/>
          <a:stretch>
            <a:fillRect/>
          </a:stretch>
        </p:blipFill>
        <p:spPr>
          <a:xfrm>
            <a:off x="152400" y="1268362"/>
            <a:ext cx="9715500" cy="5000625"/>
          </a:xfrm>
          <a:prstGeom prst="rect">
            <a:avLst/>
          </a:prstGeom>
          <a:ln>
            <a:solidFill>
              <a:schemeClr val="accent1"/>
            </a:solidFill>
          </a:ln>
        </p:spPr>
      </p:pic>
    </p:spTree>
    <p:extLst>
      <p:ext uri="{BB962C8B-B14F-4D97-AF65-F5344CB8AC3E}">
        <p14:creationId xmlns:p14="http://schemas.microsoft.com/office/powerpoint/2010/main" val="3183426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Developer Tools - F12 Tools</a:t>
            </a:r>
            <a:endParaRPr lang="en-US" dirty="0"/>
          </a:p>
        </p:txBody>
      </p:sp>
      <p:sp>
        <p:nvSpPr>
          <p:cNvPr id="4" name="Content Placeholder 3"/>
          <p:cNvSpPr>
            <a:spLocks noGrp="1"/>
          </p:cNvSpPr>
          <p:nvPr>
            <p:ph idx="1"/>
          </p:nvPr>
        </p:nvSpPr>
        <p:spPr/>
        <p:txBody>
          <a:bodyPr>
            <a:normAutofit fontScale="92500" lnSpcReduction="10000"/>
          </a:bodyPr>
          <a:lstStyle/>
          <a:p>
            <a:pPr>
              <a:buFont typeface="Wingdings" panose="05000000000000000000" pitchFamily="2" charset="2"/>
              <a:buChar char="v"/>
            </a:pPr>
            <a:r>
              <a:rPr lang="en-US" sz="2000" dirty="0"/>
              <a:t>Google Chrome, like all modern browsers, contains some useful </a:t>
            </a:r>
            <a:r>
              <a:rPr lang="en-US" sz="2000" dirty="0">
                <a:solidFill>
                  <a:srgbClr val="FF0000"/>
                </a:solidFill>
              </a:rPr>
              <a:t>developer tools</a:t>
            </a:r>
            <a:r>
              <a:rPr lang="en-US" sz="2000" dirty="0"/>
              <a:t>, known as the </a:t>
            </a:r>
            <a:r>
              <a:rPr lang="en-US" sz="2000" dirty="0">
                <a:solidFill>
                  <a:srgbClr val="FF0000"/>
                </a:solidFill>
              </a:rPr>
              <a:t>F12 tools</a:t>
            </a:r>
            <a:r>
              <a:rPr lang="en-US" sz="2000" dirty="0"/>
              <a:t> because they are opened by pressing F12 on the </a:t>
            </a:r>
            <a:r>
              <a:rPr lang="en-US" sz="2000" dirty="0" smtClean="0"/>
              <a:t>keyboard.</a:t>
            </a:r>
          </a:p>
          <a:p>
            <a:pPr marL="461963">
              <a:buFont typeface="Wingdings" panose="05000000000000000000" pitchFamily="2" charset="2"/>
              <a:buChar char="§"/>
            </a:pPr>
            <a:r>
              <a:rPr lang="en-US" sz="2000" dirty="0" smtClean="0"/>
              <a:t>Before </a:t>
            </a:r>
            <a:r>
              <a:rPr lang="en-US" sz="2000" dirty="0"/>
              <a:t>adding Web API to the application, I am going to use the F12 tools </a:t>
            </a:r>
            <a:r>
              <a:rPr lang="en-US" sz="2000" dirty="0" smtClean="0"/>
              <a:t>to</a:t>
            </a:r>
          </a:p>
          <a:p>
            <a:pPr marL="687388" indent="-225425">
              <a:buFont typeface="Wingdings" panose="05000000000000000000" pitchFamily="2" charset="2"/>
              <a:buChar char="ü"/>
            </a:pPr>
            <a:r>
              <a:rPr lang="en-US" sz="2000" dirty="0" smtClean="0"/>
              <a:t>measure </a:t>
            </a:r>
            <a:r>
              <a:rPr lang="en-US" sz="2000" dirty="0"/>
              <a:t>the number of requests </a:t>
            </a:r>
            <a:r>
              <a:rPr lang="en-US" sz="2000" dirty="0" smtClean="0"/>
              <a:t>and</a:t>
            </a:r>
          </a:p>
          <a:p>
            <a:pPr marL="687388" indent="-225425">
              <a:buFont typeface="Wingdings" panose="05000000000000000000" pitchFamily="2" charset="2"/>
              <a:buChar char="ü"/>
            </a:pPr>
            <a:r>
              <a:rPr lang="en-US" sz="2000" dirty="0" smtClean="0"/>
              <a:t>the </a:t>
            </a:r>
            <a:r>
              <a:rPr lang="en-US" sz="2000" dirty="0"/>
              <a:t>total amount of data sent from the </a:t>
            </a:r>
            <a:r>
              <a:rPr lang="en-US" sz="2000" dirty="0" smtClean="0"/>
              <a:t>server</a:t>
            </a:r>
          </a:p>
          <a:p>
            <a:pPr marL="461963">
              <a:buFont typeface="Wingdings" panose="05000000000000000000" pitchFamily="2" charset="2"/>
              <a:buChar char="§"/>
            </a:pPr>
            <a:r>
              <a:rPr lang="en-US" sz="2000" dirty="0" smtClean="0"/>
              <a:t>Getting </a:t>
            </a:r>
            <a:r>
              <a:rPr lang="en-US" sz="2000" dirty="0"/>
              <a:t>an honest assessment of the requests required to go through the RSVP process entails some specific steps, switching between the browser window that displays the applications and the F12 </a:t>
            </a:r>
            <a:r>
              <a:rPr lang="en-US" sz="2000" dirty="0" smtClean="0"/>
              <a:t>tools.</a:t>
            </a:r>
          </a:p>
          <a:p>
            <a:pPr marL="461963">
              <a:buFont typeface="Wingdings" panose="05000000000000000000" pitchFamily="2" charset="2"/>
              <a:buChar char="§"/>
            </a:pPr>
            <a:r>
              <a:rPr lang="en-US" sz="2000" dirty="0" smtClean="0"/>
              <a:t>Here </a:t>
            </a:r>
            <a:r>
              <a:rPr lang="en-US" sz="2000" dirty="0"/>
              <a:t>is the </a:t>
            </a:r>
            <a:r>
              <a:rPr lang="en-US" sz="2000" dirty="0" smtClean="0"/>
              <a:t>sequence:</a:t>
            </a:r>
          </a:p>
          <a:p>
            <a:pPr marL="687388" indent="-225425">
              <a:buFont typeface="Wingdings" panose="05000000000000000000" pitchFamily="2" charset="2"/>
              <a:buChar char="ü"/>
            </a:pPr>
            <a:r>
              <a:rPr lang="en-US" sz="2000" dirty="0" smtClean="0"/>
              <a:t>Open </a:t>
            </a:r>
            <a:r>
              <a:rPr lang="en-US" sz="2000" dirty="0"/>
              <a:t>the F12 tools, click the Network tab and check the Preserve Log option so that the list of network requests isn’t cleared for each new </a:t>
            </a:r>
            <a:r>
              <a:rPr lang="en-US" sz="2000" dirty="0" smtClean="0"/>
              <a:t>request.</a:t>
            </a:r>
          </a:p>
          <a:p>
            <a:pPr marL="687388" indent="-225425">
              <a:buFont typeface="Wingdings" panose="05000000000000000000" pitchFamily="2" charset="2"/>
              <a:buChar char="ü"/>
            </a:pPr>
            <a:r>
              <a:rPr lang="en-US" sz="2000" dirty="0" smtClean="0"/>
              <a:t>Ensure </a:t>
            </a:r>
            <a:r>
              <a:rPr lang="en-US" sz="2000" dirty="0"/>
              <a:t>that the first icon in the toolbar, which is a circle, is red, indicating that Chrome will record the network requests it makes. If the circle isn’t red, then click it so that it </a:t>
            </a:r>
            <a:r>
              <a:rPr lang="en-US" sz="2000" dirty="0" smtClean="0"/>
              <a:t>is.</a:t>
            </a:r>
          </a:p>
          <a:p>
            <a:pPr marL="687388" indent="-225425">
              <a:buFont typeface="Wingdings" panose="05000000000000000000" pitchFamily="2" charset="2"/>
              <a:buChar char="ü"/>
            </a:pPr>
            <a:r>
              <a:rPr lang="en-US" sz="2000" dirty="0" smtClean="0"/>
              <a:t>Ensure </a:t>
            </a:r>
            <a:r>
              <a:rPr lang="en-US" sz="2000" dirty="0"/>
              <a:t>that the browser window is showing the /Home/Index </a:t>
            </a:r>
            <a:r>
              <a:rPr lang="en-US" sz="2000" dirty="0" smtClean="0"/>
              <a:t>URL.</a:t>
            </a:r>
          </a:p>
          <a:p>
            <a:pPr marL="687388" indent="-225425">
              <a:buFont typeface="Wingdings" panose="05000000000000000000" pitchFamily="2" charset="2"/>
              <a:buChar char="ü"/>
            </a:pPr>
            <a:r>
              <a:rPr lang="en-US" sz="2000" dirty="0" smtClean="0"/>
              <a:t>Click </a:t>
            </a:r>
            <a:r>
              <a:rPr lang="en-US" sz="2000" dirty="0"/>
              <a:t>the </a:t>
            </a:r>
            <a:r>
              <a:rPr lang="en-US" sz="2000" dirty="0">
                <a:solidFill>
                  <a:srgbClr val="FF0000"/>
                </a:solidFill>
              </a:rPr>
              <a:t>Clear button on the F12 toolbar</a:t>
            </a:r>
            <a:r>
              <a:rPr lang="en-US" sz="2000" dirty="0"/>
              <a:t> (it is next to the red circle button</a:t>
            </a:r>
            <a:r>
              <a:rPr lang="en-US" sz="2000" dirty="0" smtClean="0"/>
              <a:t>).</a:t>
            </a:r>
          </a:p>
          <a:p>
            <a:pPr marL="687388" indent="-225425">
              <a:buFont typeface="Wingdings" panose="05000000000000000000" pitchFamily="2" charset="2"/>
              <a:buChar char="ü"/>
            </a:pPr>
            <a:r>
              <a:rPr lang="en-US" sz="2000" dirty="0" smtClean="0"/>
              <a:t>Right-click </a:t>
            </a:r>
            <a:r>
              <a:rPr lang="en-US" sz="2000" dirty="0"/>
              <a:t>the Reload icon in the browser window and select </a:t>
            </a:r>
            <a:r>
              <a:rPr lang="en-US" sz="2000" dirty="0">
                <a:solidFill>
                  <a:srgbClr val="FF0000"/>
                </a:solidFill>
              </a:rPr>
              <a:t>Empty Cache and Hard Reload</a:t>
            </a:r>
            <a:r>
              <a:rPr lang="en-US" sz="2000" dirty="0"/>
              <a:t> from the pop-up menu, as shown in </a:t>
            </a:r>
            <a:r>
              <a:rPr lang="en-US" sz="2000" dirty="0">
                <a:solidFill>
                  <a:srgbClr val="FF0000"/>
                </a:solidFill>
              </a:rPr>
              <a:t>Figure 2-6</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49</a:t>
            </a:fld>
            <a:endParaRPr lang="en-US"/>
          </a:p>
        </p:txBody>
      </p:sp>
    </p:spTree>
    <p:extLst>
      <p:ext uri="{BB962C8B-B14F-4D97-AF65-F5344CB8AC3E}">
        <p14:creationId xmlns:p14="http://schemas.microsoft.com/office/powerpoint/2010/main" val="3170695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API 2 is the latest evolution of Microsoft’s </a:t>
            </a:r>
            <a:r>
              <a:rPr lang="en-US" sz="2000" dirty="0">
                <a:solidFill>
                  <a:srgbClr val="FF0000"/>
                </a:solidFill>
              </a:rPr>
              <a:t>web services</a:t>
            </a:r>
            <a:r>
              <a:rPr lang="en-US" sz="2000" dirty="0"/>
              <a:t> </a:t>
            </a:r>
            <a:r>
              <a:rPr lang="en-US" sz="2000" dirty="0">
                <a:solidFill>
                  <a:srgbClr val="0070C0"/>
                </a:solidFill>
              </a:rPr>
              <a:t>toolkit</a:t>
            </a:r>
            <a:r>
              <a:rPr lang="en-US" sz="2000" dirty="0"/>
              <a:t>, which allows you to create </a:t>
            </a:r>
            <a:r>
              <a:rPr lang="en-US" sz="2000" dirty="0">
                <a:solidFill>
                  <a:srgbClr val="FF0000"/>
                </a:solidFill>
              </a:rPr>
              <a:t>RESTful</a:t>
            </a:r>
            <a:r>
              <a:rPr lang="en-US" sz="2000" dirty="0"/>
              <a:t> </a:t>
            </a:r>
            <a:r>
              <a:rPr lang="en-US" sz="2000" dirty="0">
                <a:solidFill>
                  <a:srgbClr val="0070C0"/>
                </a:solidFill>
              </a:rPr>
              <a:t>applications</a:t>
            </a:r>
            <a:r>
              <a:rPr lang="en-US" sz="2000" dirty="0"/>
              <a:t> built on the </a:t>
            </a:r>
            <a:r>
              <a:rPr lang="en-US" sz="2000" dirty="0">
                <a:solidFill>
                  <a:srgbClr val="FF0000"/>
                </a:solidFill>
              </a:rPr>
              <a:t>ASP.NET </a:t>
            </a:r>
            <a:r>
              <a:rPr lang="en-US" sz="2000" dirty="0" smtClean="0">
                <a:solidFill>
                  <a:srgbClr val="FF0000"/>
                </a:solidFill>
              </a:rPr>
              <a:t>platform</a:t>
            </a:r>
            <a:r>
              <a:rPr lang="en-US" sz="2000" dirty="0" smtClean="0"/>
              <a:t>.</a:t>
            </a:r>
          </a:p>
          <a:p>
            <a:pPr marL="461963">
              <a:buFont typeface="Wingdings" panose="05000000000000000000" pitchFamily="2" charset="2"/>
              <a:buChar char="§"/>
            </a:pPr>
            <a:r>
              <a:rPr lang="en-US" sz="2000" dirty="0" smtClean="0"/>
              <a:t>It </a:t>
            </a:r>
            <a:r>
              <a:rPr lang="en-US" sz="2000" dirty="0"/>
              <a:t>provides a </a:t>
            </a:r>
            <a:r>
              <a:rPr lang="en-US" sz="2000" dirty="0">
                <a:solidFill>
                  <a:srgbClr val="FF0000"/>
                </a:solidFill>
              </a:rPr>
              <a:t>standards-based</a:t>
            </a:r>
            <a:r>
              <a:rPr lang="en-US" sz="2000" dirty="0"/>
              <a:t> </a:t>
            </a:r>
            <a:r>
              <a:rPr lang="en-US" sz="2000" dirty="0">
                <a:solidFill>
                  <a:srgbClr val="FF0000"/>
                </a:solidFill>
              </a:rPr>
              <a:t>approach</a:t>
            </a:r>
            <a:r>
              <a:rPr lang="en-US" sz="2000" dirty="0"/>
              <a:t> and a </a:t>
            </a:r>
            <a:r>
              <a:rPr lang="en-US" sz="2000" dirty="0">
                <a:solidFill>
                  <a:srgbClr val="FF0000"/>
                </a:solidFill>
              </a:rPr>
              <a:t>high-productivity</a:t>
            </a:r>
            <a:r>
              <a:rPr lang="en-US" sz="2000" dirty="0"/>
              <a:t> </a:t>
            </a:r>
            <a:r>
              <a:rPr lang="en-US" sz="2000" dirty="0">
                <a:solidFill>
                  <a:srgbClr val="0070C0"/>
                </a:solidFill>
              </a:rPr>
              <a:t>development</a:t>
            </a:r>
            <a:r>
              <a:rPr lang="en-US" sz="2000" dirty="0">
                <a:solidFill>
                  <a:srgbClr val="FF0000"/>
                </a:solidFill>
              </a:rPr>
              <a:t> model </a:t>
            </a:r>
            <a:r>
              <a:rPr lang="en-US" sz="2000" dirty="0"/>
              <a:t>that makes it easy to deliver </a:t>
            </a:r>
            <a:r>
              <a:rPr lang="en-US" sz="2000" dirty="0">
                <a:solidFill>
                  <a:srgbClr val="0070C0"/>
                </a:solidFill>
              </a:rPr>
              <a:t>services</a:t>
            </a:r>
            <a:r>
              <a:rPr lang="en-US" sz="2000" dirty="0"/>
              <a:t> to a </a:t>
            </a:r>
            <a:r>
              <a:rPr lang="en-US" sz="2000" dirty="0">
                <a:solidFill>
                  <a:srgbClr val="0070C0"/>
                </a:solidFill>
              </a:rPr>
              <a:t>wide range </a:t>
            </a:r>
            <a:r>
              <a:rPr lang="en-US" sz="2000" dirty="0"/>
              <a:t>of </a:t>
            </a:r>
            <a:r>
              <a:rPr lang="en-US" sz="2000" dirty="0">
                <a:solidFill>
                  <a:srgbClr val="FF0000"/>
                </a:solidFill>
              </a:rPr>
              <a:t>clients</a:t>
            </a:r>
            <a:r>
              <a:rPr lang="en-US" sz="2000" dirty="0"/>
              <a:t>, including </a:t>
            </a:r>
            <a:r>
              <a:rPr lang="en-US" sz="2000" dirty="0">
                <a:solidFill>
                  <a:srgbClr val="FF0000"/>
                </a:solidFill>
              </a:rPr>
              <a:t>mobile </a:t>
            </a:r>
            <a:r>
              <a:rPr lang="en-US" sz="2000" dirty="0" smtClean="0">
                <a:solidFill>
                  <a:srgbClr val="FF0000"/>
                </a:solidFill>
              </a:rPr>
              <a:t>devices</a:t>
            </a:r>
            <a:r>
              <a:rPr lang="en-US" sz="2000" dirty="0" smtClean="0"/>
              <a:t>.</a:t>
            </a:r>
          </a:p>
          <a:p>
            <a:pPr marL="461963">
              <a:buFont typeface="Wingdings" panose="05000000000000000000" pitchFamily="2" charset="2"/>
              <a:buChar char="§"/>
            </a:pPr>
            <a:r>
              <a:rPr lang="en-US" sz="2000" dirty="0"/>
              <a:t>In this book, I take you right from creating your first Web API web services to the most advanced techniques and </a:t>
            </a:r>
            <a:r>
              <a:rPr lang="en-US" sz="2000" dirty="0" smtClean="0"/>
              <a:t>features.</a:t>
            </a:r>
          </a:p>
          <a:p>
            <a:pPr marL="687388" lvl="1" indent="-225425">
              <a:buFont typeface="Wingdings" panose="05000000000000000000" pitchFamily="2" charset="2"/>
              <a:buChar char="ü"/>
            </a:pPr>
            <a:r>
              <a:rPr lang="en-US" dirty="0" smtClean="0"/>
              <a:t>No </a:t>
            </a:r>
            <a:r>
              <a:rPr lang="en-US" dirty="0"/>
              <a:t>prior knowledge of </a:t>
            </a:r>
            <a:r>
              <a:rPr lang="en-US" dirty="0">
                <a:solidFill>
                  <a:srgbClr val="FF0000"/>
                </a:solidFill>
              </a:rPr>
              <a:t>HTTP web services</a:t>
            </a:r>
            <a:r>
              <a:rPr lang="en-US" dirty="0"/>
              <a:t> or </a:t>
            </a:r>
            <a:r>
              <a:rPr lang="en-US" dirty="0">
                <a:solidFill>
                  <a:srgbClr val="FF0000"/>
                </a:solidFill>
              </a:rPr>
              <a:t>Web API </a:t>
            </a:r>
            <a:r>
              <a:rPr lang="en-US" dirty="0"/>
              <a:t>is </a:t>
            </a:r>
            <a:r>
              <a:rPr lang="en-US" dirty="0" smtClean="0"/>
              <a:t>required.</a:t>
            </a:r>
          </a:p>
          <a:p>
            <a:pPr marL="687388" lvl="1" indent="-225425">
              <a:buFont typeface="Wingdings" panose="05000000000000000000" pitchFamily="2" charset="2"/>
              <a:buChar char="ü"/>
            </a:pPr>
            <a:r>
              <a:rPr lang="en-US" sz="2000" dirty="0" smtClean="0"/>
              <a:t>I </a:t>
            </a:r>
            <a:r>
              <a:rPr lang="en-US" sz="2000" dirty="0"/>
              <a:t>start with the basics and explain everything you need to </a:t>
            </a:r>
            <a:r>
              <a:rPr lang="en-US" sz="2000" dirty="0" smtClean="0"/>
              <a:t>know.</a:t>
            </a:r>
          </a:p>
          <a:p>
            <a:pPr marL="687388" lvl="1" indent="-225425">
              <a:buFont typeface="Wingdings" panose="05000000000000000000" pitchFamily="2" charset="2"/>
              <a:buChar char="ü"/>
            </a:pPr>
            <a:r>
              <a:rPr lang="en-US" sz="2000" dirty="0" smtClean="0"/>
              <a:t>In </a:t>
            </a:r>
            <a:r>
              <a:rPr lang="en-US" sz="2000" dirty="0"/>
              <a:t>short, this book will give you expert insight and understanding of how to create, customize, and deploy complex, flexible, and robust HTTP web services.</a:t>
            </a:r>
          </a:p>
          <a:p>
            <a:pPr marL="461963">
              <a:buFont typeface="Wingdings" panose="05000000000000000000" pitchFamily="2" charset="2"/>
              <a:buChar char="§"/>
            </a:pPr>
            <a:r>
              <a:rPr lang="en-US" sz="2000" dirty="0" smtClean="0"/>
              <a:t>Web </a:t>
            </a:r>
            <a:r>
              <a:rPr lang="en-US" sz="2000" dirty="0"/>
              <a:t>services </a:t>
            </a:r>
            <a:r>
              <a:rPr lang="en-US" sz="2000" dirty="0">
                <a:solidFill>
                  <a:srgbClr val="FF0000"/>
                </a:solidFill>
              </a:rPr>
              <a:t>don’t exist in isolation</a:t>
            </a:r>
            <a:r>
              <a:rPr lang="en-US" sz="2000" dirty="0"/>
              <a:t>, </a:t>
            </a:r>
            <a:r>
              <a:rPr lang="en-US" sz="2000" dirty="0" smtClean="0"/>
              <a:t>as such we will write </a:t>
            </a:r>
            <a:r>
              <a:rPr lang="en-US" sz="2000" dirty="0">
                <a:solidFill>
                  <a:srgbClr val="0070C0"/>
                </a:solidFill>
              </a:rPr>
              <a:t>browser-based</a:t>
            </a:r>
            <a:r>
              <a:rPr lang="en-US" sz="2000" dirty="0"/>
              <a:t> </a:t>
            </a:r>
            <a:r>
              <a:rPr lang="en-US" sz="2000" dirty="0">
                <a:solidFill>
                  <a:srgbClr val="FF0000"/>
                </a:solidFill>
              </a:rPr>
              <a:t>single-page applications </a:t>
            </a:r>
            <a:r>
              <a:rPr lang="en-US" sz="2000" dirty="0"/>
              <a:t>to consume </a:t>
            </a:r>
            <a:r>
              <a:rPr lang="en-US" sz="2000" dirty="0" smtClean="0"/>
              <a:t>them.</a:t>
            </a:r>
          </a:p>
          <a:p>
            <a:pPr marL="461963">
              <a:buFont typeface="Wingdings" panose="05000000000000000000" pitchFamily="2" charset="2"/>
              <a:buChar char="§"/>
            </a:pPr>
            <a:r>
              <a:rPr lang="en-US" sz="2000" dirty="0"/>
              <a:t>I demonstrate how these clients influence the way that </a:t>
            </a:r>
            <a:r>
              <a:rPr lang="en-US" sz="2000" dirty="0">
                <a:solidFill>
                  <a:srgbClr val="FF0000"/>
                </a:solidFill>
              </a:rPr>
              <a:t>Web API web services</a:t>
            </a:r>
            <a:r>
              <a:rPr lang="en-US" sz="2000" dirty="0"/>
              <a:t> respond and how you can adapt your web service to different client types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a:t>
            </a:fld>
            <a:endParaRPr lang="en-US"/>
          </a:p>
        </p:txBody>
      </p:sp>
    </p:spTree>
    <p:extLst>
      <p:ext uri="{BB962C8B-B14F-4D97-AF65-F5344CB8AC3E}">
        <p14:creationId xmlns:p14="http://schemas.microsoft.com/office/powerpoint/2010/main" val="3322502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Developer Tools - F12 Tools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a:t>Click the RSVP Now button in the browser window, complete the form, and click the Submit RSVP button to send the form data to the server.</a:t>
            </a:r>
          </a:p>
          <a:p>
            <a:pPr marL="687388" indent="-225425">
              <a:buFont typeface="Wingdings" panose="05000000000000000000" pitchFamily="2" charset="2"/>
              <a:buChar char="ü"/>
            </a:pPr>
            <a:r>
              <a:rPr lang="en-US" sz="2000" dirty="0"/>
              <a:t>The menu shown in </a:t>
            </a:r>
            <a:r>
              <a:rPr lang="en-US" sz="2000" dirty="0">
                <a:solidFill>
                  <a:srgbClr val="FF0000"/>
                </a:solidFill>
              </a:rPr>
              <a:t>Figure 2-6</a:t>
            </a:r>
            <a:r>
              <a:rPr lang="en-US" sz="2000" dirty="0"/>
              <a:t> is available only when the </a:t>
            </a:r>
            <a:r>
              <a:rPr lang="en-US" sz="2000" dirty="0">
                <a:solidFill>
                  <a:srgbClr val="FF0000"/>
                </a:solidFill>
              </a:rPr>
              <a:t>F12 tools window is open</a:t>
            </a:r>
            <a:r>
              <a:rPr lang="en-US" sz="2000" dirty="0" smtClean="0"/>
              <a:t>.</a:t>
            </a:r>
          </a:p>
          <a:p>
            <a:pPr marL="461963" indent="-234950">
              <a:buFont typeface="Wingdings" panose="05000000000000000000" pitchFamily="2" charset="2"/>
              <a:buChar char="§"/>
            </a:pPr>
            <a:r>
              <a:rPr lang="en-US" sz="2000" dirty="0"/>
              <a:t>The </a:t>
            </a:r>
            <a:r>
              <a:rPr lang="en-US" sz="2000" dirty="0">
                <a:solidFill>
                  <a:srgbClr val="FF0000"/>
                </a:solidFill>
              </a:rPr>
              <a:t>F12 Network tab</a:t>
            </a:r>
            <a:r>
              <a:rPr lang="en-US" sz="2000" dirty="0"/>
              <a:t> will detail requests that the browser makes as you work through the example </a:t>
            </a:r>
            <a:r>
              <a:rPr lang="en-US" sz="2000" dirty="0" smtClean="0"/>
              <a:t>application.</a:t>
            </a:r>
          </a:p>
          <a:p>
            <a:pPr marL="461963" indent="-234950">
              <a:buFont typeface="Wingdings" panose="05000000000000000000" pitchFamily="2" charset="2"/>
              <a:buChar char="§"/>
            </a:pPr>
            <a:r>
              <a:rPr lang="en-US" sz="2000" dirty="0" smtClean="0"/>
              <a:t>Not </a:t>
            </a:r>
            <a:r>
              <a:rPr lang="en-US" sz="2000" dirty="0"/>
              <a:t>all of these are for action methods—I added link and script elements to the _Layout.cshtml file, which is used as the layout for all the views and so the Bootstrap and JavaScript files have to be loaded from the server. (This happens just for the initial request so that the files are in the browser </a:t>
            </a:r>
            <a:r>
              <a:rPr lang="en-US" sz="2000" dirty="0" smtClean="0"/>
              <a:t>cache. You </a:t>
            </a:r>
            <a:r>
              <a:rPr lang="en-US" sz="2000" dirty="0"/>
              <a:t>can see which requests are cached by the browser by looking at the Size column</a:t>
            </a:r>
            <a:r>
              <a:rPr lang="en-US" sz="2000" dirty="0" smtClean="0"/>
              <a:t>.)</a:t>
            </a:r>
          </a:p>
          <a:p>
            <a:pPr marL="461963" indent="-234950">
              <a:buFont typeface="Wingdings" panose="05000000000000000000" pitchFamily="2" charset="2"/>
              <a:buChar char="§"/>
            </a:pPr>
            <a:r>
              <a:rPr lang="en-US" sz="2000" dirty="0" smtClean="0"/>
              <a:t>At </a:t>
            </a:r>
            <a:r>
              <a:rPr lang="en-US" sz="2000" dirty="0"/>
              <a:t>the bottom of the F12 window, Chrome displays a summary of the requests it has made, and I have put my results in </a:t>
            </a:r>
            <a:r>
              <a:rPr lang="en-US" sz="2000" dirty="0">
                <a:solidFill>
                  <a:srgbClr val="FF0000"/>
                </a:solidFill>
              </a:rPr>
              <a:t>Table </a:t>
            </a:r>
            <a:r>
              <a:rPr lang="en-US" sz="2000" dirty="0" smtClean="0">
                <a:solidFill>
                  <a:srgbClr val="FF0000"/>
                </a:solidFill>
              </a:rPr>
              <a:t>2-1</a:t>
            </a:r>
            <a:r>
              <a:rPr lang="en-US" sz="2000" dirty="0" smtClean="0"/>
              <a:t>.</a:t>
            </a:r>
          </a:p>
          <a:p>
            <a:pPr marL="461963" indent="-234950">
              <a:buFont typeface="Wingdings" panose="05000000000000000000" pitchFamily="2" charset="2"/>
              <a:buChar char="§"/>
            </a:pPr>
            <a:r>
              <a:rPr lang="en-US" sz="2000" dirty="0" smtClean="0"/>
              <a:t>Don’t </a:t>
            </a:r>
            <a:r>
              <a:rPr lang="en-US" sz="2000" dirty="0"/>
              <a:t>worry if you get different numbers; I just want to give an illustrative reference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50</a:t>
            </a:fld>
            <a:endParaRPr lang="en-US"/>
          </a:p>
        </p:txBody>
      </p:sp>
    </p:spTree>
    <p:extLst>
      <p:ext uri="{BB962C8B-B14F-4D97-AF65-F5344CB8AC3E}">
        <p14:creationId xmlns:p14="http://schemas.microsoft.com/office/powerpoint/2010/main" val="13432714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2-6</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51</a:t>
            </a:fld>
            <a:endParaRPr lang="en-US"/>
          </a:p>
        </p:txBody>
      </p:sp>
      <p:pic>
        <p:nvPicPr>
          <p:cNvPr id="4" name="Picture 3"/>
          <p:cNvPicPr>
            <a:picLocks noChangeAspect="1"/>
          </p:cNvPicPr>
          <p:nvPr/>
        </p:nvPicPr>
        <p:blipFill>
          <a:blip r:embed="rId2"/>
          <a:stretch>
            <a:fillRect/>
          </a:stretch>
        </p:blipFill>
        <p:spPr>
          <a:xfrm>
            <a:off x="152400" y="1268362"/>
            <a:ext cx="8310431" cy="3970045"/>
          </a:xfrm>
          <a:prstGeom prst="rect">
            <a:avLst/>
          </a:prstGeom>
          <a:ln>
            <a:solidFill>
              <a:schemeClr val="accent1"/>
            </a:solidFill>
          </a:ln>
        </p:spPr>
      </p:pic>
    </p:spTree>
    <p:extLst>
      <p:ext uri="{BB962C8B-B14F-4D97-AF65-F5344CB8AC3E}">
        <p14:creationId xmlns:p14="http://schemas.microsoft.com/office/powerpoint/2010/main" val="2267857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2-1</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52</a:t>
            </a:fld>
            <a:endParaRPr lang="en-US"/>
          </a:p>
        </p:txBody>
      </p:sp>
      <p:pic>
        <p:nvPicPr>
          <p:cNvPr id="3" name="Picture 2"/>
          <p:cNvPicPr>
            <a:picLocks noChangeAspect="1"/>
          </p:cNvPicPr>
          <p:nvPr/>
        </p:nvPicPr>
        <p:blipFill>
          <a:blip r:embed="rId2"/>
          <a:stretch>
            <a:fillRect/>
          </a:stretch>
        </p:blipFill>
        <p:spPr>
          <a:xfrm>
            <a:off x="152400" y="1268362"/>
            <a:ext cx="8664343" cy="2157456"/>
          </a:xfrm>
          <a:prstGeom prst="rect">
            <a:avLst/>
          </a:prstGeom>
          <a:ln>
            <a:solidFill>
              <a:schemeClr val="accent1"/>
            </a:solidFill>
          </a:ln>
        </p:spPr>
      </p:pic>
    </p:spTree>
    <p:extLst>
      <p:ext uri="{BB962C8B-B14F-4D97-AF65-F5344CB8AC3E}">
        <p14:creationId xmlns:p14="http://schemas.microsoft.com/office/powerpoint/2010/main" val="2458034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Creating the Web </a:t>
            </a:r>
            <a:r>
              <a:rPr lang="en-US" dirty="0" smtClean="0">
                <a:solidFill>
                  <a:schemeClr val="bg1"/>
                </a:solidFill>
              </a:rPr>
              <a:t>Service</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that I have a basic MVC framework application in place, I can add some Web API functionality to create a web service that exposes my RSVP model to HTTP </a:t>
            </a:r>
            <a:r>
              <a:rPr lang="en-US" sz="2000" dirty="0" smtClean="0"/>
              <a:t>clients.</a:t>
            </a:r>
          </a:p>
          <a:p>
            <a:pPr marL="461963">
              <a:buFont typeface="Wingdings" panose="05000000000000000000" pitchFamily="2" charset="2"/>
              <a:buChar char="§"/>
            </a:pPr>
            <a:r>
              <a:rPr lang="en-US" sz="2000" dirty="0" smtClean="0"/>
              <a:t>In </a:t>
            </a:r>
            <a:r>
              <a:rPr lang="en-US" sz="2000" dirty="0"/>
              <a:t>the sections that follow, you will see just how easy it is to use MVC and Web API side-by-side</a:t>
            </a:r>
            <a:r>
              <a:rPr lang="en-US" sz="2000" dirty="0" smtClean="0"/>
              <a:t>.</a:t>
            </a:r>
          </a:p>
          <a:p>
            <a:pPr marL="461963">
              <a:buFont typeface="Wingdings" panose="05000000000000000000" pitchFamily="2" charset="2"/>
              <a:buChar char="§"/>
            </a:pPr>
            <a:r>
              <a:rPr lang="en-US" sz="2000" dirty="0"/>
              <a:t>Adding an </a:t>
            </a:r>
            <a:r>
              <a:rPr lang="en-US" sz="2000" dirty="0">
                <a:solidFill>
                  <a:srgbClr val="FF0000"/>
                </a:solidFill>
              </a:rPr>
              <a:t>HTTP web service</a:t>
            </a:r>
            <a:r>
              <a:rPr lang="en-US" sz="2000" dirty="0"/>
              <a:t> to an existing MVC framework isn’t the only way to use Web API, but it is the one I have started with in this book because it is such a common </a:t>
            </a:r>
            <a:r>
              <a:rPr lang="en-US" sz="2000" dirty="0" smtClean="0"/>
              <a:t>task.</a:t>
            </a:r>
          </a:p>
          <a:p>
            <a:pPr marL="461963">
              <a:buFont typeface="Wingdings" panose="05000000000000000000" pitchFamily="2" charset="2"/>
              <a:buChar char="§"/>
            </a:pPr>
            <a:r>
              <a:rPr lang="en-US" sz="2000" dirty="0" smtClean="0"/>
              <a:t>It </a:t>
            </a:r>
            <a:r>
              <a:rPr lang="en-US" sz="2000" dirty="0"/>
              <a:t>also lets me demonstrate how much commonality there is between MVC and Web API and how that commonality can be leveraged for quick </a:t>
            </a:r>
            <a:r>
              <a:rPr lang="en-US" sz="2000" dirty="0" smtClean="0"/>
              <a:t>results.</a:t>
            </a:r>
          </a:p>
          <a:p>
            <a:pPr marL="461963">
              <a:buFont typeface="Wingdings" panose="05000000000000000000" pitchFamily="2" charset="2"/>
              <a:buChar char="§"/>
            </a:pPr>
            <a:r>
              <a:rPr lang="en-US" sz="2000" dirty="0" smtClean="0"/>
              <a:t>In </a:t>
            </a:r>
            <a:r>
              <a:rPr lang="en-US" sz="2000" dirty="0"/>
              <a:t>Chapter 6, I show you a more considered approach to using Web API when I start by designing the </a:t>
            </a:r>
            <a:r>
              <a:rPr lang="en-US" sz="2000" dirty="0">
                <a:solidFill>
                  <a:srgbClr val="FF0000"/>
                </a:solidFill>
              </a:rPr>
              <a:t>web service first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53</a:t>
            </a:fld>
            <a:endParaRPr lang="en-US"/>
          </a:p>
        </p:txBody>
      </p:sp>
    </p:spTree>
    <p:extLst>
      <p:ext uri="{BB962C8B-B14F-4D97-AF65-F5344CB8AC3E}">
        <p14:creationId xmlns:p14="http://schemas.microsoft.com/office/powerpoint/2010/main" val="304162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Web API </a:t>
            </a:r>
            <a:r>
              <a:rPr lang="en-US" dirty="0" smtClean="0"/>
              <a:t>Controller</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Just like MVC, Web API uses </a:t>
            </a:r>
            <a:r>
              <a:rPr lang="en-US" sz="2000" dirty="0">
                <a:solidFill>
                  <a:srgbClr val="FF0000"/>
                </a:solidFill>
              </a:rPr>
              <a:t>controllers</a:t>
            </a:r>
            <a:r>
              <a:rPr lang="en-US" sz="2000" dirty="0"/>
              <a:t> that define </a:t>
            </a:r>
            <a:r>
              <a:rPr lang="en-US" sz="2000" dirty="0">
                <a:solidFill>
                  <a:srgbClr val="FF0000"/>
                </a:solidFill>
              </a:rPr>
              <a:t>action methods</a:t>
            </a:r>
            <a:r>
              <a:rPr lang="en-US" sz="2000" dirty="0"/>
              <a:t> that handle </a:t>
            </a:r>
            <a:r>
              <a:rPr lang="en-US" sz="2000" dirty="0">
                <a:solidFill>
                  <a:srgbClr val="FF0000"/>
                </a:solidFill>
              </a:rPr>
              <a:t>HTTP </a:t>
            </a:r>
            <a:r>
              <a:rPr lang="en-US" sz="2000" dirty="0" smtClean="0">
                <a:solidFill>
                  <a:srgbClr val="FF0000"/>
                </a:solidFill>
              </a:rPr>
              <a:t>requests</a:t>
            </a:r>
            <a:r>
              <a:rPr lang="en-US" sz="2000" dirty="0" smtClean="0"/>
              <a:t>.</a:t>
            </a:r>
          </a:p>
          <a:p>
            <a:pPr marL="461963">
              <a:buFont typeface="Wingdings" panose="05000000000000000000" pitchFamily="2" charset="2"/>
              <a:buChar char="§"/>
            </a:pPr>
            <a:r>
              <a:rPr lang="en-US" sz="2000" dirty="0" smtClean="0"/>
              <a:t>I </a:t>
            </a:r>
            <a:r>
              <a:rPr lang="en-US" sz="2000" dirty="0"/>
              <a:t>created a Web API controller by right-clicking the Controllers folder, selecting Add ➤ Controller from the pop-up menu, and selecting Web API 2 Controller – Empty from the list of controller types, as shown in </a:t>
            </a:r>
            <a:r>
              <a:rPr lang="en-US" sz="2000" dirty="0">
                <a:solidFill>
                  <a:srgbClr val="FF0000"/>
                </a:solidFill>
              </a:rPr>
              <a:t>Figure 2-7</a:t>
            </a:r>
            <a:r>
              <a:rPr lang="en-US" sz="2000" dirty="0" smtClean="0"/>
              <a:t>.</a:t>
            </a:r>
          </a:p>
          <a:p>
            <a:pPr marL="461963">
              <a:buFont typeface="Wingdings" panose="05000000000000000000" pitchFamily="2" charset="2"/>
              <a:buChar char="§"/>
            </a:pPr>
            <a:r>
              <a:rPr lang="en-US" sz="2000" dirty="0"/>
              <a:t>Just as with MVC controllers, Visual Studio can create controllers with templated </a:t>
            </a:r>
            <a:r>
              <a:rPr lang="en-US" sz="2000" dirty="0" smtClean="0"/>
              <a:t>content.</a:t>
            </a:r>
          </a:p>
          <a:p>
            <a:pPr marL="461963">
              <a:buFont typeface="Wingdings" panose="05000000000000000000" pitchFamily="2" charset="2"/>
              <a:buChar char="§"/>
            </a:pPr>
            <a:r>
              <a:rPr lang="en-US" sz="2000" dirty="0" smtClean="0"/>
              <a:t>I’ll </a:t>
            </a:r>
            <a:r>
              <a:rPr lang="en-US" sz="2000" dirty="0"/>
              <a:t>be using the empty controller for Web API throughout this book so that I can explain the purpose of all the code statements I </a:t>
            </a:r>
            <a:r>
              <a:rPr lang="en-US" sz="2000" dirty="0" smtClean="0"/>
              <a:t>use.</a:t>
            </a:r>
          </a:p>
          <a:p>
            <a:pPr marL="461963">
              <a:buFont typeface="Wingdings" panose="05000000000000000000" pitchFamily="2" charset="2"/>
              <a:buChar char="§"/>
            </a:pPr>
            <a:r>
              <a:rPr lang="en-US" sz="2000" dirty="0" smtClean="0"/>
              <a:t>Click </a:t>
            </a:r>
            <a:r>
              <a:rPr lang="en-US" sz="2000" dirty="0"/>
              <a:t>the Add button once you have selected the type, set the name of the new controller to RsvpController, and click the Add button to create the Controllers/RsvpController.cs </a:t>
            </a:r>
            <a:r>
              <a:rPr lang="en-US" sz="2000" dirty="0" smtClean="0"/>
              <a:t>file.</a:t>
            </a:r>
          </a:p>
          <a:p>
            <a:pPr marL="461963">
              <a:buFont typeface="Wingdings" panose="05000000000000000000" pitchFamily="2" charset="2"/>
              <a:buChar char="§"/>
            </a:pPr>
            <a:r>
              <a:rPr lang="en-US" sz="2000" dirty="0" smtClean="0">
                <a:solidFill>
                  <a:srgbClr val="FF0000"/>
                </a:solidFill>
              </a:rPr>
              <a:t>Listing </a:t>
            </a:r>
            <a:r>
              <a:rPr lang="en-US" sz="2000" dirty="0">
                <a:solidFill>
                  <a:srgbClr val="FF0000"/>
                </a:solidFill>
              </a:rPr>
              <a:t>2-9</a:t>
            </a:r>
            <a:r>
              <a:rPr lang="en-US" sz="2000" dirty="0"/>
              <a:t> shows the action methods that I added to the RsvpController class to create a simple web service</a:t>
            </a:r>
            <a:r>
              <a:rPr lang="en-US" sz="2000" dirty="0" smtClean="0"/>
              <a:t>.</a:t>
            </a:r>
          </a:p>
          <a:p>
            <a:pPr marL="461963">
              <a:buFont typeface="Wingdings" panose="05000000000000000000" pitchFamily="2" charset="2"/>
              <a:buChar char="§"/>
            </a:pPr>
            <a:r>
              <a:rPr lang="en-US" sz="2000" dirty="0"/>
              <a:t>The first thing to notice about my controller is that the </a:t>
            </a:r>
            <a:r>
              <a:rPr lang="en-US" sz="2000" dirty="0">
                <a:solidFill>
                  <a:srgbClr val="0070C0"/>
                </a:solidFill>
              </a:rPr>
              <a:t>base class</a:t>
            </a:r>
            <a:r>
              <a:rPr lang="en-US" sz="2000" dirty="0"/>
              <a:t> is </a:t>
            </a:r>
            <a:r>
              <a:rPr lang="en-US" sz="2000" dirty="0">
                <a:solidFill>
                  <a:srgbClr val="FF0000"/>
                </a:solidFill>
              </a:rPr>
              <a:t>ApiController</a:t>
            </a:r>
            <a:r>
              <a:rPr lang="en-US" sz="2000" dirty="0"/>
              <a:t>, which is defined in the </a:t>
            </a:r>
            <a:r>
              <a:rPr lang="en-US" sz="2000" dirty="0">
                <a:solidFill>
                  <a:srgbClr val="FF0000"/>
                </a:solidFill>
              </a:rPr>
              <a:t>System.Web.Http</a:t>
            </a:r>
            <a:r>
              <a:rPr lang="en-US" sz="2000" dirty="0"/>
              <a:t> </a:t>
            </a:r>
            <a:r>
              <a:rPr lang="en-US" sz="2000" dirty="0" smtClean="0">
                <a:solidFill>
                  <a:srgbClr val="0070C0"/>
                </a:solidFill>
              </a:rPr>
              <a:t>namespace</a:t>
            </a:r>
            <a:r>
              <a:rPr lang="en-US" sz="2000" dirty="0" smtClean="0"/>
              <a:t>.</a:t>
            </a:r>
          </a:p>
          <a:p>
            <a:pPr marL="461963">
              <a:buFont typeface="Wingdings" panose="05000000000000000000" pitchFamily="2" charset="2"/>
              <a:buChar char="§"/>
            </a:pPr>
            <a:r>
              <a:rPr lang="en-US" sz="2000" dirty="0" smtClean="0"/>
              <a:t>This </a:t>
            </a:r>
            <a:r>
              <a:rPr lang="en-US" sz="2000" dirty="0"/>
              <a:t>is a different base class and namespace than an MVC controller uses because Web API doesn’t use the standard </a:t>
            </a:r>
            <a:r>
              <a:rPr lang="en-US" sz="2000" dirty="0">
                <a:solidFill>
                  <a:srgbClr val="FF0000"/>
                </a:solidFill>
              </a:rPr>
              <a:t>System.Web</a:t>
            </a:r>
            <a:r>
              <a:rPr lang="en-US" sz="2000" dirty="0"/>
              <a:t> and </a:t>
            </a:r>
            <a:r>
              <a:rPr lang="en-US" sz="2000" dirty="0">
                <a:solidFill>
                  <a:srgbClr val="FF0000"/>
                </a:solidFill>
              </a:rPr>
              <a:t>System.Web.Mvc</a:t>
            </a:r>
            <a:r>
              <a:rPr lang="en-US" sz="2000" dirty="0"/>
              <a:t> </a:t>
            </a:r>
            <a:r>
              <a:rPr lang="en-US" sz="2000" dirty="0" smtClean="0">
                <a:solidFill>
                  <a:srgbClr val="0070C0"/>
                </a:solidFill>
              </a:rPr>
              <a:t>namespaces</a:t>
            </a:r>
            <a:r>
              <a:rPr lang="en-US" sz="2000" dirty="0" smtClean="0"/>
              <a:t>.</a:t>
            </a:r>
          </a:p>
          <a:p>
            <a:pPr marL="461963">
              <a:buFont typeface="Wingdings" panose="05000000000000000000" pitchFamily="2" charset="2"/>
              <a:buChar char="§"/>
            </a:pPr>
            <a:r>
              <a:rPr lang="en-US" sz="2000" dirty="0" smtClean="0"/>
              <a:t>Instead</a:t>
            </a:r>
            <a:r>
              <a:rPr lang="en-US" sz="2000" dirty="0"/>
              <a:t>, Web API uses separate classes, even for functionality that is shared with MVC, such as </a:t>
            </a:r>
            <a:r>
              <a:rPr lang="en-US" sz="2000" dirty="0">
                <a:solidFill>
                  <a:srgbClr val="FF0000"/>
                </a:solidFill>
              </a:rPr>
              <a:t>filter</a:t>
            </a:r>
            <a:r>
              <a:rPr lang="en-US" sz="2000" dirty="0"/>
              <a:t> </a:t>
            </a:r>
            <a:r>
              <a:rPr lang="en-US" sz="2000" dirty="0">
                <a:solidFill>
                  <a:srgbClr val="0070C0"/>
                </a:solidFill>
              </a:rPr>
              <a:t>attributes</a:t>
            </a:r>
            <a:r>
              <a:rPr lang="en-US" sz="2000" dirty="0"/>
              <a:t>. </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54</a:t>
            </a:fld>
            <a:endParaRPr lang="en-US"/>
          </a:p>
        </p:txBody>
      </p:sp>
    </p:spTree>
    <p:extLst>
      <p:ext uri="{BB962C8B-B14F-4D97-AF65-F5344CB8AC3E}">
        <p14:creationId xmlns:p14="http://schemas.microsoft.com/office/powerpoint/2010/main" val="727373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Web API </a:t>
            </a:r>
            <a:r>
              <a:rPr lang="en-US" dirty="0" smtClean="0"/>
              <a:t>Controller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Hover </a:t>
            </a:r>
            <a:r>
              <a:rPr lang="en-US" sz="2000" dirty="0"/>
              <a:t>the mouse over the HttpGet or HttpPost attributes in the code editor, and the pop-up box will tell you that these are classes defined in the </a:t>
            </a:r>
            <a:r>
              <a:rPr lang="en-US" sz="2000" dirty="0">
                <a:solidFill>
                  <a:srgbClr val="FF0000"/>
                </a:solidFill>
              </a:rPr>
              <a:t>System.Web.Http</a:t>
            </a:r>
            <a:r>
              <a:rPr lang="en-US" sz="2000" dirty="0"/>
              <a:t> </a:t>
            </a:r>
            <a:r>
              <a:rPr lang="en-US" sz="2000" dirty="0">
                <a:solidFill>
                  <a:srgbClr val="0070C0"/>
                </a:solidFill>
              </a:rPr>
              <a:t>namespace</a:t>
            </a:r>
            <a:r>
              <a:rPr lang="en-US" sz="2000" dirty="0"/>
              <a:t>, not the System.Web.Mvc namespace that defines the attribute I applied to the Home MVC controller</a:t>
            </a:r>
            <a:r>
              <a:rPr lang="en-US" sz="2000" dirty="0" smtClean="0"/>
              <a:t>.</a:t>
            </a:r>
          </a:p>
          <a:p>
            <a:pPr marL="461963">
              <a:buFont typeface="Wingdings" panose="05000000000000000000" pitchFamily="2" charset="2"/>
              <a:buChar char="§"/>
            </a:pPr>
            <a:r>
              <a:rPr lang="en-US" sz="2000" dirty="0"/>
              <a:t>Next, notice that the result from the GetAttendees action method is an enumeration of my GuestResponse model </a:t>
            </a:r>
            <a:r>
              <a:rPr lang="en-US" sz="2000" dirty="0" smtClean="0"/>
              <a:t>class.</a:t>
            </a:r>
          </a:p>
          <a:p>
            <a:pPr marL="461963">
              <a:buFont typeface="Wingdings" panose="05000000000000000000" pitchFamily="2" charset="2"/>
              <a:buChar char="§"/>
            </a:pPr>
            <a:r>
              <a:rPr lang="en-US" sz="2000" dirty="0" smtClean="0"/>
              <a:t>Web </a:t>
            </a:r>
            <a:r>
              <a:rPr lang="en-US" sz="2000" dirty="0"/>
              <a:t>services deliver data to their clients and </a:t>
            </a:r>
            <a:r>
              <a:rPr lang="en-US" sz="2000" dirty="0">
                <a:solidFill>
                  <a:srgbClr val="0070C0"/>
                </a:solidFill>
              </a:rPr>
              <a:t>don’t use</a:t>
            </a:r>
            <a:r>
              <a:rPr lang="en-US" sz="2000" dirty="0"/>
              <a:t> </a:t>
            </a:r>
            <a:r>
              <a:rPr lang="en-US" sz="2000" dirty="0">
                <a:solidFill>
                  <a:srgbClr val="FF0000"/>
                </a:solidFill>
              </a:rPr>
              <a:t>views</a:t>
            </a:r>
            <a:r>
              <a:rPr lang="en-US" sz="2000" dirty="0"/>
              <a:t> to generate HTML content, so there is </a:t>
            </a:r>
            <a:r>
              <a:rPr lang="en-US" sz="2000" dirty="0">
                <a:solidFill>
                  <a:srgbClr val="0070C0"/>
                </a:solidFill>
              </a:rPr>
              <a:t>no need for the</a:t>
            </a:r>
            <a:r>
              <a:rPr lang="en-US" sz="2000" dirty="0"/>
              <a:t> </a:t>
            </a:r>
            <a:r>
              <a:rPr lang="en-US" sz="2000" dirty="0">
                <a:solidFill>
                  <a:srgbClr val="FF0000"/>
                </a:solidFill>
              </a:rPr>
              <a:t>ActionResult</a:t>
            </a:r>
            <a:r>
              <a:rPr lang="en-US" sz="2000" dirty="0"/>
              <a:t> </a:t>
            </a:r>
            <a:r>
              <a:rPr lang="en-US" sz="2000" dirty="0">
                <a:solidFill>
                  <a:srgbClr val="0070C0"/>
                </a:solidFill>
              </a:rPr>
              <a:t>objects</a:t>
            </a:r>
            <a:r>
              <a:rPr lang="en-US" sz="2000" dirty="0"/>
              <a:t> you are familiar with from MVC </a:t>
            </a:r>
            <a:r>
              <a:rPr lang="en-US" sz="2000" dirty="0" smtClean="0"/>
              <a:t>applications.</a:t>
            </a:r>
          </a:p>
          <a:p>
            <a:pPr marL="461963">
              <a:buFont typeface="Wingdings" panose="05000000000000000000" pitchFamily="2" charset="2"/>
              <a:buChar char="§"/>
            </a:pPr>
            <a:r>
              <a:rPr lang="en-US" sz="2000" dirty="0" smtClean="0"/>
              <a:t>This </a:t>
            </a:r>
            <a:r>
              <a:rPr lang="en-US" sz="2000" dirty="0"/>
              <a:t>makes Web API controllers more like regular C# classes, although there are lots of options available for taking control over how the data returned from a Web API action method is formatted and sent to the client, which I explain in Part 2 of this book</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55</a:t>
            </a:fld>
            <a:endParaRPr lang="en-US"/>
          </a:p>
        </p:txBody>
      </p:sp>
    </p:spTree>
    <p:extLst>
      <p:ext uri="{BB962C8B-B14F-4D97-AF65-F5344CB8AC3E}">
        <p14:creationId xmlns:p14="http://schemas.microsoft.com/office/powerpoint/2010/main" val="3817749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2-7</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56</a:t>
            </a:fld>
            <a:endParaRPr lang="en-US"/>
          </a:p>
        </p:txBody>
      </p:sp>
      <p:pic>
        <p:nvPicPr>
          <p:cNvPr id="4" name="Picture 3"/>
          <p:cNvPicPr>
            <a:picLocks noChangeAspect="1"/>
          </p:cNvPicPr>
          <p:nvPr/>
        </p:nvPicPr>
        <p:blipFill>
          <a:blip r:embed="rId2"/>
          <a:stretch>
            <a:fillRect/>
          </a:stretch>
        </p:blipFill>
        <p:spPr>
          <a:xfrm>
            <a:off x="152400" y="1268362"/>
            <a:ext cx="6693339" cy="4975501"/>
          </a:xfrm>
          <a:prstGeom prst="rect">
            <a:avLst/>
          </a:prstGeom>
          <a:ln>
            <a:solidFill>
              <a:schemeClr val="accent1"/>
            </a:solidFill>
          </a:ln>
        </p:spPr>
      </p:pic>
    </p:spTree>
    <p:extLst>
      <p:ext uri="{BB962C8B-B14F-4D97-AF65-F5344CB8AC3E}">
        <p14:creationId xmlns:p14="http://schemas.microsoft.com/office/powerpoint/2010/main" val="1123802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2-9</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57</a:t>
            </a:fld>
            <a:endParaRPr lang="en-US"/>
          </a:p>
        </p:txBody>
      </p:sp>
      <p:pic>
        <p:nvPicPr>
          <p:cNvPr id="3" name="Picture 2"/>
          <p:cNvPicPr>
            <a:picLocks noChangeAspect="1"/>
          </p:cNvPicPr>
          <p:nvPr/>
        </p:nvPicPr>
        <p:blipFill>
          <a:blip r:embed="rId2"/>
          <a:stretch>
            <a:fillRect/>
          </a:stretch>
        </p:blipFill>
        <p:spPr>
          <a:xfrm>
            <a:off x="152400" y="1268362"/>
            <a:ext cx="6979684" cy="4861439"/>
          </a:xfrm>
          <a:prstGeom prst="rect">
            <a:avLst/>
          </a:prstGeom>
          <a:ln>
            <a:solidFill>
              <a:schemeClr val="accent1"/>
            </a:solidFill>
          </a:ln>
        </p:spPr>
      </p:pic>
    </p:spTree>
    <p:extLst>
      <p:ext uri="{BB962C8B-B14F-4D97-AF65-F5344CB8AC3E}">
        <p14:creationId xmlns:p14="http://schemas.microsoft.com/office/powerpoint/2010/main" val="2733044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fact that MVC and Web API have distinct versions of classes with the same names that perform the same function is confusing and is the most common cause of errors for developers new to Web </a:t>
            </a:r>
            <a:r>
              <a:rPr lang="en-US" sz="2000" dirty="0" smtClean="0"/>
              <a:t>API.</a:t>
            </a:r>
          </a:p>
          <a:p>
            <a:pPr marL="461963">
              <a:buFont typeface="Wingdings" panose="05000000000000000000" pitchFamily="2" charset="2"/>
              <a:buChar char="§"/>
            </a:pPr>
            <a:r>
              <a:rPr lang="en-US" sz="2000" dirty="0" smtClean="0"/>
              <a:t>Be </a:t>
            </a:r>
            <a:r>
              <a:rPr lang="en-US" sz="2000" dirty="0"/>
              <a:t>careful that you don’t add the System.Web.Mvc namespace to Web API controllers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58</a:t>
            </a:fld>
            <a:endParaRPr lang="en-US"/>
          </a:p>
        </p:txBody>
      </p:sp>
    </p:spTree>
    <p:extLst>
      <p:ext uri="{BB962C8B-B14F-4D97-AF65-F5344CB8AC3E}">
        <p14:creationId xmlns:p14="http://schemas.microsoft.com/office/powerpoint/2010/main" val="18526912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IS THAT IT</a:t>
            </a:r>
            <a:r>
              <a:rPr lang="en-US" dirty="0" smtClean="0"/>
              <a:t>?</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RsvpController class is the only one I need to add to the project to create an HTTP web </a:t>
            </a:r>
            <a:r>
              <a:rPr lang="en-US" sz="2000" dirty="0" smtClean="0"/>
              <a:t>service.</a:t>
            </a:r>
          </a:p>
          <a:p>
            <a:pPr marL="461963">
              <a:buFont typeface="Wingdings" panose="05000000000000000000" pitchFamily="2" charset="2"/>
              <a:buChar char="§"/>
            </a:pPr>
            <a:r>
              <a:rPr lang="en-US" sz="2000" dirty="0" smtClean="0"/>
              <a:t>The </a:t>
            </a:r>
            <a:r>
              <a:rPr lang="en-US" sz="2000" dirty="0"/>
              <a:t>rest of this chapter is given over to checking that the web service works and implementing the client-side jQuery code that consumes the </a:t>
            </a:r>
            <a:r>
              <a:rPr lang="en-US" sz="2000" dirty="0" smtClean="0"/>
              <a:t>service.</a:t>
            </a:r>
          </a:p>
          <a:p>
            <a:pPr marL="461963">
              <a:buFont typeface="Wingdings" panose="05000000000000000000" pitchFamily="2" charset="2"/>
              <a:buChar char="§"/>
            </a:pPr>
            <a:r>
              <a:rPr lang="en-US" sz="2000" dirty="0" smtClean="0"/>
              <a:t>You </a:t>
            </a:r>
            <a:r>
              <a:rPr lang="en-US" sz="2000" dirty="0"/>
              <a:t>might be asking yourself, is that </a:t>
            </a:r>
            <a:r>
              <a:rPr lang="en-US" sz="2000" dirty="0" smtClean="0"/>
              <a:t>it? The </a:t>
            </a:r>
            <a:r>
              <a:rPr lang="en-US" sz="2000" dirty="0"/>
              <a:t>answer is yes and </a:t>
            </a:r>
            <a:r>
              <a:rPr lang="en-US" sz="2000" dirty="0" smtClean="0"/>
              <a:t>no.</a:t>
            </a:r>
          </a:p>
          <a:p>
            <a:pPr marL="461963">
              <a:buFont typeface="Wingdings" panose="05000000000000000000" pitchFamily="2" charset="2"/>
              <a:buChar char="§"/>
            </a:pPr>
            <a:r>
              <a:rPr lang="en-US" sz="2000" dirty="0" smtClean="0"/>
              <a:t>Yes</a:t>
            </a:r>
            <a:r>
              <a:rPr lang="en-US" sz="2000" dirty="0"/>
              <a:t>, because you can create a basic HTTP web service just by adding a Web API controller to the </a:t>
            </a:r>
            <a:r>
              <a:rPr lang="en-US" sz="2000" dirty="0" smtClean="0"/>
              <a:t>project.</a:t>
            </a:r>
          </a:p>
          <a:p>
            <a:pPr marL="687388" indent="-225425">
              <a:buFont typeface="Wingdings" panose="05000000000000000000" pitchFamily="2" charset="2"/>
              <a:buChar char="ü"/>
            </a:pPr>
            <a:r>
              <a:rPr lang="en-US" sz="2000" dirty="0" smtClean="0"/>
              <a:t>In </a:t>
            </a:r>
            <a:r>
              <a:rPr lang="en-US" sz="2000" dirty="0"/>
              <a:t>this example, I was able to minimize the amount of work I had to do by reusing the model that I created for the MVC framework application and relying on the default conventions and configuration of a Web API </a:t>
            </a:r>
            <a:r>
              <a:rPr lang="en-US" sz="2000" dirty="0" smtClean="0"/>
              <a:t>application.</a:t>
            </a:r>
          </a:p>
          <a:p>
            <a:pPr marL="461963">
              <a:buFont typeface="Wingdings" panose="05000000000000000000" pitchFamily="2" charset="2"/>
              <a:buChar char="§"/>
            </a:pPr>
            <a:r>
              <a:rPr lang="en-US" sz="2000" dirty="0" smtClean="0"/>
              <a:t>And </a:t>
            </a:r>
            <a:r>
              <a:rPr lang="en-US" sz="2000" dirty="0"/>
              <a:t>no, that isn’t it because this is a trivially simple example that I designed specifically to emphasize how easy it is to get started with Web </a:t>
            </a:r>
            <a:r>
              <a:rPr lang="en-US" sz="2000" dirty="0" smtClean="0"/>
              <a:t>API.</a:t>
            </a:r>
          </a:p>
          <a:p>
            <a:pPr marL="461963">
              <a:buFont typeface="Wingdings" panose="05000000000000000000" pitchFamily="2" charset="2"/>
              <a:buChar char="§"/>
            </a:pPr>
            <a:r>
              <a:rPr lang="en-US" sz="2000" dirty="0" smtClean="0"/>
              <a:t>Creating </a:t>
            </a:r>
            <a:r>
              <a:rPr lang="en-US" sz="2000" dirty="0"/>
              <a:t>sophisticated and robust HTTP web services requires more knowledge about how Web API works and how to consume web services in the </a:t>
            </a:r>
            <a:r>
              <a:rPr lang="en-US" sz="2000" dirty="0" smtClean="0"/>
              <a:t>browser.</a:t>
            </a:r>
          </a:p>
          <a:p>
            <a:pPr marL="461963">
              <a:buFont typeface="Wingdings" panose="05000000000000000000" pitchFamily="2" charset="2"/>
              <a:buChar char="§"/>
            </a:pPr>
            <a:r>
              <a:rPr lang="en-US" sz="2000" dirty="0" smtClean="0"/>
              <a:t>Happily</a:t>
            </a:r>
            <a:r>
              <a:rPr lang="en-US" sz="2000" dirty="0"/>
              <a:t>, I explain everything you need to know in the rest of this book, starting with the SportsStore application in Chapter 5, where I define an equally simple Web API controller and show its transformation as I enable more features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59</a:t>
            </a:fld>
            <a:endParaRPr lang="en-US"/>
          </a:p>
        </p:txBody>
      </p:sp>
    </p:spTree>
    <p:extLst>
      <p:ext uri="{BB962C8B-B14F-4D97-AF65-F5344CB8AC3E}">
        <p14:creationId xmlns:p14="http://schemas.microsoft.com/office/powerpoint/2010/main" val="3392087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Do You Need to Know</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should be familiar with using the </a:t>
            </a:r>
            <a:r>
              <a:rPr lang="en-US" sz="2000" dirty="0">
                <a:solidFill>
                  <a:srgbClr val="FF0000"/>
                </a:solidFill>
              </a:rPr>
              <a:t>ASP.NET MVC framework</a:t>
            </a:r>
            <a:r>
              <a:rPr lang="en-US" sz="2000" dirty="0"/>
              <a:t> to create web </a:t>
            </a:r>
            <a:r>
              <a:rPr lang="en-US" sz="2000" dirty="0" smtClean="0"/>
              <a:t>applications.</a:t>
            </a:r>
          </a:p>
          <a:p>
            <a:pPr marL="461963">
              <a:buFont typeface="Wingdings" panose="05000000000000000000" pitchFamily="2" charset="2"/>
              <a:buChar char="§"/>
            </a:pPr>
            <a:r>
              <a:rPr lang="en-US" sz="2000" dirty="0" smtClean="0"/>
              <a:t>This </a:t>
            </a:r>
            <a:r>
              <a:rPr lang="en-US" sz="2000" dirty="0"/>
              <a:t>means you are able to use </a:t>
            </a:r>
            <a:r>
              <a:rPr lang="en-US" sz="2000" dirty="0">
                <a:solidFill>
                  <a:srgbClr val="FF0000"/>
                </a:solidFill>
              </a:rPr>
              <a:t>Visual Studio</a:t>
            </a:r>
            <a:r>
              <a:rPr lang="en-US" sz="2000" dirty="0"/>
              <a:t> to write </a:t>
            </a:r>
            <a:r>
              <a:rPr lang="en-US" sz="2000" dirty="0">
                <a:solidFill>
                  <a:srgbClr val="FF0000"/>
                </a:solidFill>
              </a:rPr>
              <a:t>C#</a:t>
            </a:r>
            <a:r>
              <a:rPr lang="en-US" sz="2000" dirty="0"/>
              <a:t> </a:t>
            </a:r>
            <a:r>
              <a:rPr lang="en-US" sz="2000" dirty="0">
                <a:solidFill>
                  <a:srgbClr val="0070C0"/>
                </a:solidFill>
              </a:rPr>
              <a:t>classes</a:t>
            </a:r>
            <a:r>
              <a:rPr lang="en-US" sz="2000" dirty="0"/>
              <a:t> and know how to use </a:t>
            </a:r>
            <a:r>
              <a:rPr lang="en-US" sz="2000" dirty="0">
                <a:solidFill>
                  <a:srgbClr val="FF0000"/>
                </a:solidFill>
              </a:rPr>
              <a:t>Razor</a:t>
            </a:r>
            <a:r>
              <a:rPr lang="en-US" sz="2000" dirty="0"/>
              <a:t> and </a:t>
            </a:r>
            <a:r>
              <a:rPr lang="en-US" sz="2000" dirty="0">
                <a:solidFill>
                  <a:srgbClr val="FF0000"/>
                </a:solidFill>
              </a:rPr>
              <a:t>HTML</a:t>
            </a:r>
            <a:r>
              <a:rPr lang="en-US" sz="2000" dirty="0"/>
              <a:t> to </a:t>
            </a:r>
            <a:r>
              <a:rPr lang="en-US" sz="2000" dirty="0">
                <a:solidFill>
                  <a:srgbClr val="0070C0"/>
                </a:solidFill>
              </a:rPr>
              <a:t>create </a:t>
            </a:r>
            <a:r>
              <a:rPr lang="en-US" sz="2000" dirty="0" smtClean="0">
                <a:solidFill>
                  <a:srgbClr val="FF0000"/>
                </a:solidFill>
              </a:rPr>
              <a:t>views</a:t>
            </a:r>
            <a:r>
              <a:rPr lang="en-US" sz="2000" dirty="0" smtClean="0"/>
              <a:t>.</a:t>
            </a:r>
          </a:p>
          <a:p>
            <a:pPr marL="461963">
              <a:buFont typeface="Wingdings" panose="05000000000000000000" pitchFamily="2" charset="2"/>
              <a:buChar char="§"/>
            </a:pPr>
            <a:r>
              <a:rPr lang="en-US" sz="2000" dirty="0" smtClean="0"/>
              <a:t>The </a:t>
            </a:r>
            <a:r>
              <a:rPr lang="en-US" sz="2000" dirty="0"/>
              <a:t>term </a:t>
            </a:r>
            <a:r>
              <a:rPr lang="en-US" sz="2000" dirty="0">
                <a:solidFill>
                  <a:srgbClr val="FF0000"/>
                </a:solidFill>
              </a:rPr>
              <a:t>Expert</a:t>
            </a:r>
            <a:r>
              <a:rPr lang="en-US" sz="2000" dirty="0"/>
              <a:t> in the title refers to the degree of depth that I cover in this book, and you don’t need any knowledge of Web API or HTTP web </a:t>
            </a:r>
            <a:r>
              <a:rPr lang="en-US" sz="2000" dirty="0" smtClean="0"/>
              <a:t>services;</a:t>
            </a:r>
          </a:p>
          <a:p>
            <a:pPr marL="687388" lvl="1" indent="-220663">
              <a:buFont typeface="Wingdings" panose="05000000000000000000" pitchFamily="2" charset="2"/>
              <a:buChar char="ü"/>
            </a:pPr>
            <a:r>
              <a:rPr lang="en-US" dirty="0" smtClean="0"/>
              <a:t>however</a:t>
            </a:r>
            <a:r>
              <a:rPr lang="en-US" dirty="0"/>
              <a:t>, if you don’t know how to use </a:t>
            </a:r>
            <a:r>
              <a:rPr lang="en-US" dirty="0">
                <a:solidFill>
                  <a:srgbClr val="FF0000"/>
                </a:solidFill>
              </a:rPr>
              <a:t>ASP.NET MVC</a:t>
            </a:r>
            <a:r>
              <a:rPr lang="en-US" dirty="0"/>
              <a:t>, then you will struggle to follow many of the </a:t>
            </a:r>
            <a:r>
              <a:rPr lang="en-US" dirty="0" smtClean="0"/>
              <a:t>examples.</a:t>
            </a:r>
          </a:p>
          <a:p>
            <a:pPr marL="461963">
              <a:buFont typeface="Wingdings" panose="05000000000000000000" pitchFamily="2" charset="2"/>
              <a:buChar char="§"/>
            </a:pPr>
            <a:r>
              <a:rPr lang="en-US" sz="2000" dirty="0" smtClean="0"/>
              <a:t>If </a:t>
            </a:r>
            <a:r>
              <a:rPr lang="en-US" sz="2000" dirty="0"/>
              <a:t>you want to brush up on your knowledge of MVC, then read my Pro ASP.NET MVC 5 and Pro ASP.NET MVC Platform books, both published by Apress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a:t>
            </a:fld>
            <a:endParaRPr lang="en-US"/>
          </a:p>
        </p:txBody>
      </p:sp>
    </p:spTree>
    <p:extLst>
      <p:ext uri="{BB962C8B-B14F-4D97-AF65-F5344CB8AC3E}">
        <p14:creationId xmlns:p14="http://schemas.microsoft.com/office/powerpoint/2010/main" val="528694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Testing the Web API </a:t>
            </a:r>
            <a:r>
              <a:rPr lang="en-US" dirty="0" smtClean="0"/>
              <a:t>Controller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 simple as the RsvpController is, it is all that I need to add a basic HTTP web service to my </a:t>
            </a:r>
            <a:r>
              <a:rPr lang="en-US" sz="2000" dirty="0" smtClean="0"/>
              <a:t>application.</a:t>
            </a:r>
          </a:p>
          <a:p>
            <a:pPr marL="461963">
              <a:buFont typeface="Wingdings" panose="05000000000000000000" pitchFamily="2" charset="2"/>
              <a:buChar char="§"/>
            </a:pPr>
            <a:r>
              <a:rPr lang="en-US" sz="2000" dirty="0" smtClean="0"/>
              <a:t>I </a:t>
            </a:r>
            <a:r>
              <a:rPr lang="en-US" sz="2000" dirty="0"/>
              <a:t>am relying on some </a:t>
            </a:r>
            <a:r>
              <a:rPr lang="en-US" sz="2000" dirty="0">
                <a:solidFill>
                  <a:srgbClr val="FF0000"/>
                </a:solidFill>
              </a:rPr>
              <a:t>convention</a:t>
            </a:r>
            <a:r>
              <a:rPr lang="en-US" sz="2000" dirty="0"/>
              <a:t> and </a:t>
            </a:r>
            <a:r>
              <a:rPr lang="en-US" sz="2000" dirty="0">
                <a:solidFill>
                  <a:srgbClr val="FF0000"/>
                </a:solidFill>
              </a:rPr>
              <a:t>default configuration</a:t>
            </a:r>
            <a:r>
              <a:rPr lang="en-US" sz="2000" dirty="0"/>
              <a:t> settings, of course—which I’ll explain in depth in Part 2, but with the addition of one simple class I have a web service that is capable of delivering data over </a:t>
            </a:r>
            <a:r>
              <a:rPr lang="en-US" sz="2000" dirty="0" smtClean="0"/>
              <a:t>HTTP.</a:t>
            </a:r>
          </a:p>
          <a:p>
            <a:pPr marL="461963">
              <a:buFont typeface="Wingdings" panose="05000000000000000000" pitchFamily="2" charset="2"/>
              <a:buChar char="§"/>
            </a:pPr>
            <a:r>
              <a:rPr lang="en-US" sz="2000" dirty="0" smtClean="0"/>
              <a:t>There </a:t>
            </a:r>
            <a:r>
              <a:rPr lang="en-US" sz="2000" dirty="0"/>
              <a:t>are different levels of testing that you can perform on a web service created with Web </a:t>
            </a:r>
            <a:r>
              <a:rPr lang="en-US" sz="2000" dirty="0" smtClean="0"/>
              <a:t>API.</a:t>
            </a:r>
          </a:p>
          <a:p>
            <a:pPr marL="461963">
              <a:buFont typeface="Wingdings" panose="05000000000000000000" pitchFamily="2" charset="2"/>
              <a:buChar char="§"/>
            </a:pPr>
            <a:r>
              <a:rPr lang="en-US" sz="2000" dirty="0" smtClean="0"/>
              <a:t>There </a:t>
            </a:r>
            <a:r>
              <a:rPr lang="en-US" sz="2000" dirty="0"/>
              <a:t>is </a:t>
            </a:r>
            <a:r>
              <a:rPr lang="en-US" sz="2000" dirty="0">
                <a:solidFill>
                  <a:srgbClr val="FF0000"/>
                </a:solidFill>
              </a:rPr>
              <a:t>unit testing</a:t>
            </a:r>
            <a:r>
              <a:rPr lang="en-US" sz="2000" dirty="0"/>
              <a:t>, which can be applied in much the same way as for MVC framework </a:t>
            </a:r>
            <a:r>
              <a:rPr lang="en-US" sz="2000" dirty="0" smtClean="0"/>
              <a:t>application.</a:t>
            </a:r>
          </a:p>
          <a:p>
            <a:pPr marL="461963">
              <a:buFont typeface="Wingdings" panose="05000000000000000000" pitchFamily="2" charset="2"/>
              <a:buChar char="§"/>
            </a:pPr>
            <a:r>
              <a:rPr lang="en-US" sz="2000" dirty="0" smtClean="0"/>
              <a:t>And</a:t>
            </a:r>
            <a:r>
              <a:rPr lang="en-US" sz="2000" dirty="0"/>
              <a:t>, of course, you can perform </a:t>
            </a:r>
            <a:r>
              <a:rPr lang="en-US" sz="2000" dirty="0">
                <a:solidFill>
                  <a:srgbClr val="FF0000"/>
                </a:solidFill>
              </a:rPr>
              <a:t>system-level testing</a:t>
            </a:r>
            <a:r>
              <a:rPr lang="en-US" sz="2000" dirty="0"/>
              <a:t> once the web service is integrated into the </a:t>
            </a:r>
            <a:r>
              <a:rPr lang="en-US" sz="2000" dirty="0" smtClean="0"/>
              <a:t>client.</a:t>
            </a:r>
          </a:p>
          <a:p>
            <a:pPr marL="461963">
              <a:buFont typeface="Wingdings" panose="05000000000000000000" pitchFamily="2" charset="2"/>
              <a:buChar char="§"/>
            </a:pPr>
            <a:r>
              <a:rPr lang="en-US" sz="2000" dirty="0" smtClean="0"/>
              <a:t>For </a:t>
            </a:r>
            <a:r>
              <a:rPr lang="en-US" sz="2000" dirty="0"/>
              <a:t>this chapter, I am going to use the </a:t>
            </a:r>
            <a:r>
              <a:rPr lang="en-US" sz="2000" dirty="0">
                <a:solidFill>
                  <a:srgbClr val="FF0000"/>
                </a:solidFill>
              </a:rPr>
              <a:t>Postman </a:t>
            </a:r>
            <a:r>
              <a:rPr lang="en-US" sz="2000" dirty="0">
                <a:solidFill>
                  <a:srgbClr val="0070C0"/>
                </a:solidFill>
              </a:rPr>
              <a:t>tool</a:t>
            </a:r>
            <a:r>
              <a:rPr lang="en-US" sz="2000" dirty="0"/>
              <a:t> that I described and </a:t>
            </a:r>
            <a:r>
              <a:rPr lang="en-US" sz="2000" dirty="0" smtClean="0"/>
              <a:t>installed </a:t>
            </a:r>
            <a:r>
              <a:rPr lang="en-US" sz="2000" dirty="0"/>
              <a:t>in Chapter </a:t>
            </a:r>
            <a:r>
              <a:rPr lang="en-US" sz="2000" dirty="0" smtClean="0"/>
              <a:t>1.</a:t>
            </a:r>
          </a:p>
          <a:p>
            <a:pPr marL="461963">
              <a:buFont typeface="Wingdings" panose="05000000000000000000" pitchFamily="2" charset="2"/>
              <a:buChar char="§"/>
            </a:pPr>
            <a:r>
              <a:rPr lang="en-US" sz="2000" dirty="0" smtClean="0"/>
              <a:t>To </a:t>
            </a:r>
            <a:r>
              <a:rPr lang="en-US" sz="2000" dirty="0"/>
              <a:t>recap, Postman is a Chrome application that provides excellent support for </a:t>
            </a:r>
            <a:r>
              <a:rPr lang="en-US" sz="2000" dirty="0">
                <a:solidFill>
                  <a:srgbClr val="0070C0"/>
                </a:solidFill>
              </a:rPr>
              <a:t>testing web services</a:t>
            </a:r>
            <a:r>
              <a:rPr lang="en-US" sz="2000" dirty="0"/>
              <a:t>, even the basic kind that I have created </a:t>
            </a:r>
            <a:r>
              <a:rPr lang="en-US" sz="2000" dirty="0" smtClean="0"/>
              <a:t>here.</a:t>
            </a:r>
          </a:p>
          <a:p>
            <a:pPr marL="461963">
              <a:buFont typeface="Wingdings" panose="05000000000000000000" pitchFamily="2" charset="2"/>
              <a:buChar char="§"/>
            </a:pPr>
            <a:r>
              <a:rPr lang="en-US" sz="2000" dirty="0" smtClean="0"/>
              <a:t>It </a:t>
            </a:r>
            <a:r>
              <a:rPr lang="en-US" sz="2000" dirty="0"/>
              <a:t>is free to use, although donations are accepted, and it makes it easy to explore a web service without having to write any code at all</a:t>
            </a:r>
            <a:r>
              <a:rPr lang="en-US" sz="2000" dirty="0" smtClean="0"/>
              <a:t>.</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60</a:t>
            </a:fld>
            <a:endParaRPr lang="en-US"/>
          </a:p>
        </p:txBody>
      </p:sp>
    </p:spTree>
    <p:extLst>
      <p:ext uri="{BB962C8B-B14F-4D97-AF65-F5344CB8AC3E}">
        <p14:creationId xmlns:p14="http://schemas.microsoft.com/office/powerpoint/2010/main" val="1275662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Postman</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Start </a:t>
            </a:r>
            <a:r>
              <a:rPr lang="en-US" sz="2000" dirty="0"/>
              <a:t>the application and then start Postman by opening a new Chrome tab, clicking the Apps icon in the top-left corner of the toolbar, and clicking the Postman icon.</a:t>
            </a:r>
          </a:p>
          <a:p>
            <a:pPr marL="461963">
              <a:buFont typeface="Wingdings" panose="05000000000000000000" pitchFamily="2" charset="2"/>
              <a:buChar char="§"/>
            </a:pPr>
            <a:r>
              <a:rPr lang="en-US" sz="2000" dirty="0"/>
              <a:t>Postman will open a new window. Replace the “Enter request URL here” text with, the following URL</a:t>
            </a:r>
            <a:r>
              <a:rPr lang="en-US" sz="2000" dirty="0" smtClean="0"/>
              <a:t>:</a:t>
            </a:r>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a:t>Once you have entered the URL, click the Send button, and Postman will send a request to the web service and display the data that it gets, as shown in </a:t>
            </a:r>
            <a:r>
              <a:rPr lang="en-US" sz="2000" dirty="0">
                <a:solidFill>
                  <a:srgbClr val="FF0000"/>
                </a:solidFill>
              </a:rPr>
              <a:t>Figure 2-8</a:t>
            </a:r>
            <a:r>
              <a:rPr lang="en-US" sz="2000" dirty="0"/>
              <a:t>.</a:t>
            </a:r>
          </a:p>
          <a:p>
            <a:pPr marL="461963">
              <a:buFont typeface="Wingdings" panose="05000000000000000000" pitchFamily="2" charset="2"/>
              <a:buChar char="§"/>
            </a:pPr>
            <a:r>
              <a:rPr lang="en-US" sz="2000" dirty="0"/>
              <a:t>The URL I specified targeted the GetAttendees action method on the Web API Rsvp controller, and the data that is returned represents the responses from potential </a:t>
            </a:r>
            <a:r>
              <a:rPr lang="en-US" sz="2000" dirty="0" smtClean="0"/>
              <a:t>guests.</a:t>
            </a:r>
          </a:p>
          <a:p>
            <a:pPr marL="461963">
              <a:buFont typeface="Wingdings" panose="05000000000000000000" pitchFamily="2" charset="2"/>
              <a:buChar char="§"/>
            </a:pPr>
            <a:r>
              <a:rPr lang="en-US" sz="2000" dirty="0" smtClean="0"/>
              <a:t>It </a:t>
            </a:r>
            <a:r>
              <a:rPr lang="en-US" sz="2000" dirty="0"/>
              <a:t>can be hard to make out from the figure, but here is the data that Postman receives from the web service</a:t>
            </a:r>
            <a:r>
              <a:rPr lang="en-US" sz="2000" dirty="0" smtClean="0"/>
              <a:t>:</a:t>
            </a:r>
          </a:p>
        </p:txBody>
      </p:sp>
      <p:sp>
        <p:nvSpPr>
          <p:cNvPr id="6" name="Date Placeholder 5"/>
          <p:cNvSpPr>
            <a:spLocks noGrp="1"/>
          </p:cNvSpPr>
          <p:nvPr>
            <p:ph type="dt" sz="half" idx="2"/>
          </p:nvPr>
        </p:nvSpPr>
        <p:spPr/>
        <p:txBody>
          <a:bodyPr/>
          <a:lstStyle/>
          <a:p>
            <a:r>
              <a:rPr lang="en-US" smtClean="0"/>
              <a:t>26 March 2018</a:t>
            </a:r>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61</a:t>
            </a:fld>
            <a:endParaRPr lang="en-US"/>
          </a:p>
        </p:txBody>
      </p:sp>
      <p:pic>
        <p:nvPicPr>
          <p:cNvPr id="3" name="Picture 2"/>
          <p:cNvPicPr>
            <a:picLocks noChangeAspect="1"/>
          </p:cNvPicPr>
          <p:nvPr/>
        </p:nvPicPr>
        <p:blipFill>
          <a:blip r:embed="rId2"/>
          <a:stretch>
            <a:fillRect/>
          </a:stretch>
        </p:blipFill>
        <p:spPr>
          <a:xfrm>
            <a:off x="1082180" y="2420210"/>
            <a:ext cx="3442675" cy="515281"/>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1082180" y="4960083"/>
            <a:ext cx="7723201" cy="1229069"/>
          </a:xfrm>
          <a:prstGeom prst="rect">
            <a:avLst/>
          </a:prstGeom>
          <a:ln>
            <a:solidFill>
              <a:schemeClr val="accent1"/>
            </a:solidFill>
          </a:ln>
        </p:spPr>
      </p:pic>
    </p:spTree>
    <p:extLst>
      <p:ext uri="{BB962C8B-B14F-4D97-AF65-F5344CB8AC3E}">
        <p14:creationId xmlns:p14="http://schemas.microsoft.com/office/powerpoint/2010/main" val="5569048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Postman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a:t>This is the </a:t>
            </a:r>
            <a:r>
              <a:rPr lang="en-US" sz="2000" dirty="0">
                <a:solidFill>
                  <a:srgbClr val="FF0000"/>
                </a:solidFill>
              </a:rPr>
              <a:t>JSON</a:t>
            </a:r>
            <a:r>
              <a:rPr lang="en-US" sz="2000" dirty="0"/>
              <a:t> </a:t>
            </a:r>
            <a:r>
              <a:rPr lang="en-US" sz="2000" dirty="0">
                <a:solidFill>
                  <a:srgbClr val="0070C0"/>
                </a:solidFill>
              </a:rPr>
              <a:t>data format</a:t>
            </a:r>
            <a:r>
              <a:rPr lang="en-US" sz="2000" dirty="0"/>
              <a:t>, which is especially easy to work with in JavaScript—as you’ll see when I implement the client-side part of the application in the “Implementing the Client” </a:t>
            </a:r>
            <a:r>
              <a:rPr lang="en-US" sz="2000" dirty="0" smtClean="0"/>
              <a:t>section.</a:t>
            </a:r>
          </a:p>
          <a:p>
            <a:pPr marL="461963">
              <a:buFont typeface="Wingdings" panose="05000000000000000000" pitchFamily="2" charset="2"/>
              <a:buChar char="§"/>
            </a:pPr>
            <a:r>
              <a:rPr lang="en-US" sz="2000" dirty="0" smtClean="0"/>
              <a:t>I </a:t>
            </a:r>
            <a:r>
              <a:rPr lang="en-US" sz="2000" dirty="0"/>
              <a:t>describe JSON in a little more detail in Chapter 3, but the initial [ and final ] characters indicate an array of objects—just like in C# each set of braces (the { and } characters) denotes a single </a:t>
            </a:r>
            <a:r>
              <a:rPr lang="en-US" sz="2000" dirty="0" smtClean="0"/>
              <a:t>object.</a:t>
            </a:r>
          </a:p>
          <a:p>
            <a:pPr marL="461963">
              <a:buFont typeface="Wingdings" panose="05000000000000000000" pitchFamily="2" charset="2"/>
              <a:buChar char="§"/>
            </a:pPr>
            <a:r>
              <a:rPr lang="en-US" sz="2000" dirty="0" smtClean="0"/>
              <a:t>Each </a:t>
            </a:r>
            <a:r>
              <a:rPr lang="en-US" sz="2000" dirty="0"/>
              <a:t>object in this array has Name, Email, and WillAttend properties, and the values correspond to the initial model data that I defined in the Repository class in </a:t>
            </a:r>
            <a:r>
              <a:rPr lang="en-US" sz="2000" dirty="0">
                <a:solidFill>
                  <a:srgbClr val="FF0000"/>
                </a:solidFill>
              </a:rPr>
              <a:t>Listing 2-2</a:t>
            </a:r>
            <a:r>
              <a:rPr lang="en-US" sz="2000" dirty="0" smtClean="0"/>
              <a:t>.</a:t>
            </a:r>
          </a:p>
          <a:p>
            <a:pPr marL="461963">
              <a:buFont typeface="Wingdings" panose="05000000000000000000" pitchFamily="2" charset="2"/>
              <a:buChar char="§"/>
            </a:pPr>
            <a:r>
              <a:rPr lang="en-US" sz="2000" dirty="0"/>
              <a:t>Postman can also be used to test </a:t>
            </a:r>
            <a:r>
              <a:rPr lang="en-US" sz="2000" dirty="0">
                <a:solidFill>
                  <a:srgbClr val="FF0000"/>
                </a:solidFill>
              </a:rPr>
              <a:t>HTTP POST</a:t>
            </a:r>
            <a:r>
              <a:rPr lang="en-US" sz="2000" dirty="0"/>
              <a:t> </a:t>
            </a:r>
            <a:r>
              <a:rPr lang="en-US" sz="2000" dirty="0">
                <a:solidFill>
                  <a:srgbClr val="0070C0"/>
                </a:solidFill>
              </a:rPr>
              <a:t>requests</a:t>
            </a:r>
            <a:r>
              <a:rPr lang="en-US" sz="2000" dirty="0"/>
              <a:t>, which allows me to test my PostResponse action method as well, although care must be taken to configure the request </a:t>
            </a:r>
            <a:r>
              <a:rPr lang="en-US" sz="2000" dirty="0" smtClean="0"/>
              <a:t>correctly.</a:t>
            </a:r>
          </a:p>
          <a:p>
            <a:pPr marL="461963">
              <a:buFont typeface="Wingdings" panose="05000000000000000000" pitchFamily="2" charset="2"/>
              <a:buChar char="§"/>
            </a:pPr>
            <a:r>
              <a:rPr lang="en-US" sz="2000" dirty="0" smtClean="0"/>
              <a:t>To </a:t>
            </a:r>
            <a:r>
              <a:rPr lang="en-US" sz="2000" dirty="0"/>
              <a:t>target the PostResponse action method, change the HTTP verb for the request to POST by clicking the button marked GET to the right of the URL and selecting POST from the drop-down </a:t>
            </a:r>
            <a:r>
              <a:rPr lang="en-US" sz="2000" dirty="0" smtClean="0"/>
              <a:t>list.</a:t>
            </a:r>
          </a:p>
          <a:p>
            <a:pPr marL="461963">
              <a:buFont typeface="Wingdings" panose="05000000000000000000" pitchFamily="2" charset="2"/>
              <a:buChar char="§"/>
            </a:pPr>
            <a:r>
              <a:rPr lang="en-US" sz="2000" dirty="0" smtClean="0"/>
              <a:t>Now </a:t>
            </a:r>
            <a:r>
              <a:rPr lang="en-US" sz="2000" dirty="0"/>
              <a:t>click the x-www-form-urlencoded button to select the format in which Web API expects to receive form data and enter key/value pairs to define the properties in </a:t>
            </a:r>
            <a:r>
              <a:rPr lang="en-US" sz="2000" dirty="0">
                <a:solidFill>
                  <a:srgbClr val="FF0000"/>
                </a:solidFill>
              </a:rPr>
              <a:t>Table 2-2</a:t>
            </a:r>
            <a:r>
              <a:rPr lang="en-US" sz="2000" dirty="0" smtClean="0"/>
              <a:t>.</a:t>
            </a:r>
          </a:p>
          <a:p>
            <a:pPr marL="461963">
              <a:buFont typeface="Wingdings" panose="05000000000000000000" pitchFamily="2" charset="2"/>
              <a:buChar char="§"/>
            </a:pPr>
            <a:r>
              <a:rPr lang="en-US" sz="2000" dirty="0">
                <a:solidFill>
                  <a:srgbClr val="FF0000"/>
                </a:solidFill>
              </a:rPr>
              <a:t>Figure 2-9</a:t>
            </a:r>
            <a:r>
              <a:rPr lang="en-US" sz="2000" dirty="0"/>
              <a:t> shows the section of the Postman interface that displays the required settings</a:t>
            </a:r>
            <a:r>
              <a:rPr lang="en-US" sz="2000" dirty="0" smtClean="0"/>
              <a:t>.</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62</a:t>
            </a:fld>
            <a:endParaRPr lang="en-US"/>
          </a:p>
        </p:txBody>
      </p:sp>
    </p:spTree>
    <p:extLst>
      <p:ext uri="{BB962C8B-B14F-4D97-AF65-F5344CB8AC3E}">
        <p14:creationId xmlns:p14="http://schemas.microsoft.com/office/powerpoint/2010/main" val="3373151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Postman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Click </a:t>
            </a:r>
            <a:r>
              <a:rPr lang="en-US" sz="2000" dirty="0"/>
              <a:t>the </a:t>
            </a:r>
            <a:r>
              <a:rPr lang="en-US" sz="2000" dirty="0">
                <a:solidFill>
                  <a:srgbClr val="FF0000"/>
                </a:solidFill>
              </a:rPr>
              <a:t>Send</a:t>
            </a:r>
            <a:r>
              <a:rPr lang="en-US" sz="2000" dirty="0"/>
              <a:t> button to send the POST request to the </a:t>
            </a:r>
            <a:r>
              <a:rPr lang="en-US" sz="2000" dirty="0" smtClean="0"/>
              <a:t>application.</a:t>
            </a:r>
          </a:p>
          <a:p>
            <a:pPr marL="461963">
              <a:buFont typeface="Wingdings" panose="05000000000000000000" pitchFamily="2" charset="2"/>
              <a:buChar char="§"/>
            </a:pPr>
            <a:r>
              <a:rPr lang="en-US" sz="2000" dirty="0" smtClean="0"/>
              <a:t>The </a:t>
            </a:r>
            <a:r>
              <a:rPr lang="en-US" sz="2000" dirty="0"/>
              <a:t>PostResponse action method doesn’t return any data, so the response area of the Postman interface doesn’t show any data, but if you send a GET request to the GetAttendees method (which you can easily do from the Postman History area), you will see that a new RSVP object is included in the JSON data, like this</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63</a:t>
            </a:fld>
            <a:endParaRPr lang="en-US"/>
          </a:p>
        </p:txBody>
      </p:sp>
      <p:pic>
        <p:nvPicPr>
          <p:cNvPr id="3" name="Picture 2"/>
          <p:cNvPicPr>
            <a:picLocks noChangeAspect="1"/>
          </p:cNvPicPr>
          <p:nvPr/>
        </p:nvPicPr>
        <p:blipFill>
          <a:blip r:embed="rId2"/>
          <a:stretch>
            <a:fillRect/>
          </a:stretch>
        </p:blipFill>
        <p:spPr>
          <a:xfrm>
            <a:off x="713064" y="2746899"/>
            <a:ext cx="7352032" cy="1416006"/>
          </a:xfrm>
          <a:prstGeom prst="rect">
            <a:avLst/>
          </a:prstGeom>
          <a:ln>
            <a:solidFill>
              <a:schemeClr val="accent1"/>
            </a:solidFill>
          </a:ln>
        </p:spPr>
      </p:pic>
    </p:spTree>
    <p:extLst>
      <p:ext uri="{BB962C8B-B14F-4D97-AF65-F5344CB8AC3E}">
        <p14:creationId xmlns:p14="http://schemas.microsoft.com/office/powerpoint/2010/main" val="35679426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Web API uses the </a:t>
            </a:r>
            <a:r>
              <a:rPr lang="en-US" sz="2000" dirty="0">
                <a:solidFill>
                  <a:srgbClr val="FF0000"/>
                </a:solidFill>
              </a:rPr>
              <a:t>ASP.NET routing system</a:t>
            </a:r>
            <a:r>
              <a:rPr lang="en-US" sz="2000" dirty="0"/>
              <a:t> to match requests to controllers and action methods, which means that URLs can be </a:t>
            </a:r>
            <a:r>
              <a:rPr lang="en-US" sz="2000" dirty="0" smtClean="0"/>
              <a:t>customized.</a:t>
            </a:r>
          </a:p>
          <a:p>
            <a:pPr marL="687388" indent="-225425">
              <a:buFont typeface="Wingdings" panose="05000000000000000000" pitchFamily="2" charset="2"/>
              <a:buChar char="ü"/>
            </a:pPr>
            <a:r>
              <a:rPr lang="en-US" sz="2000" dirty="0" smtClean="0"/>
              <a:t>The </a:t>
            </a:r>
            <a:r>
              <a:rPr lang="en-US" sz="2000" dirty="0"/>
              <a:t>default convention is that all URLs for Web API web services are prefixed with </a:t>
            </a:r>
            <a:r>
              <a:rPr lang="en-US" sz="2000" dirty="0">
                <a:solidFill>
                  <a:srgbClr val="FF0000"/>
                </a:solidFill>
              </a:rPr>
              <a:t>/api</a:t>
            </a:r>
            <a:r>
              <a:rPr lang="en-US" sz="2000" dirty="0"/>
              <a:t>, followed by the </a:t>
            </a:r>
            <a:r>
              <a:rPr lang="en-US" sz="2000" dirty="0">
                <a:solidFill>
                  <a:srgbClr val="FF0000"/>
                </a:solidFill>
              </a:rPr>
              <a:t>controller</a:t>
            </a:r>
            <a:r>
              <a:rPr lang="en-US" sz="2000" dirty="0"/>
              <a:t> </a:t>
            </a:r>
            <a:r>
              <a:rPr lang="en-US" sz="2000" dirty="0" smtClean="0">
                <a:solidFill>
                  <a:srgbClr val="0070C0"/>
                </a:solidFill>
              </a:rPr>
              <a:t>name</a:t>
            </a:r>
            <a:r>
              <a:rPr lang="en-US" sz="2000" dirty="0" smtClean="0"/>
              <a:t>.</a:t>
            </a:r>
          </a:p>
          <a:p>
            <a:pPr marL="687388" indent="-225425">
              <a:buFont typeface="Wingdings" panose="05000000000000000000" pitchFamily="2" charset="2"/>
              <a:buChar char="ü"/>
            </a:pPr>
            <a:r>
              <a:rPr lang="en-US" sz="2000" dirty="0" smtClean="0"/>
              <a:t>The </a:t>
            </a:r>
            <a:r>
              <a:rPr lang="en-US" sz="2000" dirty="0"/>
              <a:t>selection of the action method is made using the HTTP verb from the request, matched to an action method whose name begins with the verb—so the GET request sent by Postman to /api/rsvp is mapped to the GetAttendees action method in the RsvpController </a:t>
            </a:r>
            <a:r>
              <a:rPr lang="en-US" sz="2000" dirty="0" smtClean="0"/>
              <a:t>class.</a:t>
            </a:r>
          </a:p>
          <a:p>
            <a:pPr marL="687388" indent="-225425">
              <a:buFont typeface="Wingdings" panose="05000000000000000000" pitchFamily="2" charset="2"/>
              <a:buChar char="ü"/>
            </a:pPr>
            <a:r>
              <a:rPr lang="en-US" sz="2000" dirty="0" smtClean="0"/>
              <a:t>I </a:t>
            </a:r>
            <a:r>
              <a:rPr lang="en-US" sz="2000" dirty="0"/>
              <a:t>explain more about how this mapping works in Chapter 22</a:t>
            </a:r>
            <a:r>
              <a:rPr lang="en-US" sz="2000" dirty="0" smtClean="0"/>
              <a:t>.</a:t>
            </a:r>
          </a:p>
          <a:p>
            <a:pPr marL="461963">
              <a:buFont typeface="Wingdings" panose="05000000000000000000" pitchFamily="2" charset="2"/>
              <a:buChar char="§"/>
            </a:pPr>
            <a:r>
              <a:rPr lang="en-US" sz="2000" dirty="0" smtClean="0"/>
              <a:t>The </a:t>
            </a:r>
            <a:r>
              <a:rPr lang="en-US" sz="2000" dirty="0"/>
              <a:t>Web API automatically converted the result from the GetAttendees action method from IEnumerable&lt;GuestResponse&gt; to a </a:t>
            </a:r>
            <a:r>
              <a:rPr lang="en-US" sz="2000" dirty="0">
                <a:solidFill>
                  <a:srgbClr val="FF0000"/>
                </a:solidFill>
              </a:rPr>
              <a:t>JSON</a:t>
            </a:r>
            <a:r>
              <a:rPr lang="en-US" sz="2000" dirty="0"/>
              <a:t> </a:t>
            </a:r>
            <a:r>
              <a:rPr lang="en-US" sz="2000" dirty="0" smtClean="0">
                <a:solidFill>
                  <a:srgbClr val="0070C0"/>
                </a:solidFill>
              </a:rPr>
              <a:t>array</a:t>
            </a:r>
            <a:r>
              <a:rPr lang="en-US" sz="2000" dirty="0" smtClean="0"/>
              <a:t>.</a:t>
            </a:r>
          </a:p>
          <a:p>
            <a:pPr marL="461963">
              <a:buFont typeface="Wingdings" panose="05000000000000000000" pitchFamily="2" charset="2"/>
              <a:buChar char="§"/>
            </a:pPr>
            <a:r>
              <a:rPr lang="en-US" sz="2000" dirty="0" smtClean="0"/>
              <a:t>I </a:t>
            </a:r>
            <a:r>
              <a:rPr lang="en-US" sz="2000" dirty="0"/>
              <a:t>explain how this happens—and show you how to control the conversion process—in Part 2</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64</a:t>
            </a:fld>
            <a:endParaRPr lang="en-US"/>
          </a:p>
        </p:txBody>
      </p:sp>
    </p:spTree>
    <p:extLst>
      <p:ext uri="{BB962C8B-B14F-4D97-AF65-F5344CB8AC3E}">
        <p14:creationId xmlns:p14="http://schemas.microsoft.com/office/powerpoint/2010/main" val="1937238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2-8</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65</a:t>
            </a:fld>
            <a:endParaRPr lang="en-US"/>
          </a:p>
        </p:txBody>
      </p:sp>
      <p:pic>
        <p:nvPicPr>
          <p:cNvPr id="3" name="Picture 2"/>
          <p:cNvPicPr>
            <a:picLocks noChangeAspect="1"/>
          </p:cNvPicPr>
          <p:nvPr/>
        </p:nvPicPr>
        <p:blipFill>
          <a:blip r:embed="rId2"/>
          <a:stretch>
            <a:fillRect/>
          </a:stretch>
        </p:blipFill>
        <p:spPr>
          <a:xfrm>
            <a:off x="152400" y="1268362"/>
            <a:ext cx="7727117" cy="4944334"/>
          </a:xfrm>
          <a:prstGeom prst="rect">
            <a:avLst/>
          </a:prstGeom>
          <a:ln>
            <a:solidFill>
              <a:schemeClr val="accent1"/>
            </a:solidFill>
          </a:ln>
        </p:spPr>
      </p:pic>
    </p:spTree>
    <p:extLst>
      <p:ext uri="{BB962C8B-B14F-4D97-AF65-F5344CB8AC3E}">
        <p14:creationId xmlns:p14="http://schemas.microsoft.com/office/powerpoint/2010/main" val="3381575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2-2</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66</a:t>
            </a:fld>
            <a:endParaRPr lang="en-US"/>
          </a:p>
        </p:txBody>
      </p:sp>
      <p:pic>
        <p:nvPicPr>
          <p:cNvPr id="4" name="Picture 3"/>
          <p:cNvPicPr>
            <a:picLocks noChangeAspect="1"/>
          </p:cNvPicPr>
          <p:nvPr/>
        </p:nvPicPr>
        <p:blipFill>
          <a:blip r:embed="rId2"/>
          <a:stretch>
            <a:fillRect/>
          </a:stretch>
        </p:blipFill>
        <p:spPr>
          <a:xfrm>
            <a:off x="152400" y="1268362"/>
            <a:ext cx="6205057" cy="2157227"/>
          </a:xfrm>
          <a:prstGeom prst="rect">
            <a:avLst/>
          </a:prstGeom>
          <a:ln>
            <a:solidFill>
              <a:schemeClr val="accent1"/>
            </a:solidFill>
          </a:ln>
        </p:spPr>
      </p:pic>
    </p:spTree>
    <p:extLst>
      <p:ext uri="{BB962C8B-B14F-4D97-AF65-F5344CB8AC3E}">
        <p14:creationId xmlns:p14="http://schemas.microsoft.com/office/powerpoint/2010/main" val="2289748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2-9</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67</a:t>
            </a:fld>
            <a:endParaRPr lang="en-US"/>
          </a:p>
        </p:txBody>
      </p:sp>
      <p:pic>
        <p:nvPicPr>
          <p:cNvPr id="4" name="Picture 3"/>
          <p:cNvPicPr>
            <a:picLocks noChangeAspect="1"/>
          </p:cNvPicPr>
          <p:nvPr/>
        </p:nvPicPr>
        <p:blipFill>
          <a:blip r:embed="rId2"/>
          <a:stretch>
            <a:fillRect/>
          </a:stretch>
        </p:blipFill>
        <p:spPr>
          <a:xfrm>
            <a:off x="152400" y="1268362"/>
            <a:ext cx="8101536" cy="4945215"/>
          </a:xfrm>
          <a:prstGeom prst="rect">
            <a:avLst/>
          </a:prstGeom>
          <a:ln>
            <a:solidFill>
              <a:schemeClr val="accent1"/>
            </a:solidFill>
          </a:ln>
        </p:spPr>
      </p:pic>
    </p:spTree>
    <p:extLst>
      <p:ext uri="{BB962C8B-B14F-4D97-AF65-F5344CB8AC3E}">
        <p14:creationId xmlns:p14="http://schemas.microsoft.com/office/powerpoint/2010/main" val="3801178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Implementing the Single-Page </a:t>
            </a:r>
            <a:r>
              <a:rPr lang="en-US" dirty="0" smtClean="0">
                <a:solidFill>
                  <a:schemeClr val="bg1"/>
                </a:solidFill>
              </a:rPr>
              <a:t>Client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Using Postman allows a web service to be tested by manually composing </a:t>
            </a:r>
            <a:r>
              <a:rPr lang="en-US" sz="2000" dirty="0" smtClean="0"/>
              <a:t>requests.</a:t>
            </a:r>
          </a:p>
          <a:p>
            <a:pPr marL="461963" indent="-234950">
              <a:buFont typeface="Wingdings" panose="05000000000000000000" pitchFamily="2" charset="2"/>
              <a:buChar char="§"/>
            </a:pPr>
            <a:r>
              <a:rPr lang="en-US" sz="2000" dirty="0" smtClean="0"/>
              <a:t>It </a:t>
            </a:r>
            <a:r>
              <a:rPr lang="en-US" sz="2000" dirty="0"/>
              <a:t>is a nice way to test the web service separately from the MVC framework part of the application, but that isn’t good for users, who generally don’t want to type URLs and read JSON </a:t>
            </a:r>
            <a:r>
              <a:rPr lang="en-US" sz="2000" dirty="0" smtClean="0"/>
              <a:t>strings.</a:t>
            </a:r>
          </a:p>
          <a:p>
            <a:pPr marL="461963" indent="-234950">
              <a:buFont typeface="Wingdings" panose="05000000000000000000" pitchFamily="2" charset="2"/>
              <a:buChar char="§"/>
            </a:pPr>
            <a:r>
              <a:rPr lang="en-US" sz="2000" dirty="0" smtClean="0"/>
              <a:t>In </a:t>
            </a:r>
            <a:r>
              <a:rPr lang="en-US" sz="2000" dirty="0"/>
              <a:t>this section, I will update the MVC part of the application to use </a:t>
            </a:r>
            <a:r>
              <a:rPr lang="en-US" sz="2000" dirty="0">
                <a:solidFill>
                  <a:srgbClr val="FF0000"/>
                </a:solidFill>
              </a:rPr>
              <a:t>jQuery</a:t>
            </a:r>
            <a:r>
              <a:rPr lang="en-US" sz="2000" dirty="0"/>
              <a:t> to consume the HTTP web service I created using Web </a:t>
            </a:r>
            <a:r>
              <a:rPr lang="en-US" sz="2000" dirty="0" smtClean="0"/>
              <a:t>API.</a:t>
            </a:r>
          </a:p>
          <a:p>
            <a:pPr marL="461963" indent="-234950">
              <a:buFont typeface="Wingdings" panose="05000000000000000000" pitchFamily="2" charset="2"/>
              <a:buChar char="§"/>
            </a:pPr>
            <a:r>
              <a:rPr lang="en-US" sz="2000" dirty="0" smtClean="0"/>
              <a:t>My </a:t>
            </a:r>
            <a:r>
              <a:rPr lang="en-US" sz="2000" dirty="0"/>
              <a:t>goal is to create a simple single-page application, where a single HTML document is requested by the browser and then manipulated and populated using JavaScript and data obtained via Ajax </a:t>
            </a:r>
            <a:r>
              <a:rPr lang="en-US" sz="2000" dirty="0" smtClean="0"/>
              <a:t>requests.</a:t>
            </a:r>
          </a:p>
          <a:p>
            <a:pPr marL="461963" indent="-234950">
              <a:buFont typeface="Wingdings" panose="05000000000000000000" pitchFamily="2" charset="2"/>
              <a:buChar char="§"/>
            </a:pPr>
            <a:r>
              <a:rPr lang="en-US" sz="2000" dirty="0" smtClean="0"/>
              <a:t>For </a:t>
            </a:r>
            <a:r>
              <a:rPr lang="en-US" sz="2000" dirty="0"/>
              <a:t>this example, I am also going to ensure that non-JavaScript clients can still use the </a:t>
            </a:r>
            <a:r>
              <a:rPr lang="en-US" sz="2000" dirty="0" smtClean="0"/>
              <a:t>application.</a:t>
            </a:r>
          </a:p>
          <a:p>
            <a:pPr marL="461963" indent="-234950">
              <a:buFont typeface="Wingdings" panose="05000000000000000000" pitchFamily="2" charset="2"/>
              <a:buChar char="§"/>
            </a:pPr>
            <a:r>
              <a:rPr lang="en-US" sz="2000" dirty="0" smtClean="0"/>
              <a:t>JavaScript </a:t>
            </a:r>
            <a:r>
              <a:rPr lang="en-US" sz="2000" dirty="0"/>
              <a:t>is remarkably prevalent these days, but there are still devices that don’t support it and a substantial minority of users who disable JavaScript in their browsers, mostly for reasons of security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68</a:t>
            </a:fld>
            <a:endParaRPr lang="en-US"/>
          </a:p>
        </p:txBody>
      </p:sp>
    </p:spTree>
    <p:extLst>
      <p:ext uri="{BB962C8B-B14F-4D97-AF65-F5344CB8AC3E}">
        <p14:creationId xmlns:p14="http://schemas.microsoft.com/office/powerpoint/2010/main" val="2484288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Setting Up JavaScript </a:t>
            </a:r>
            <a:r>
              <a:rPr lang="en-US" dirty="0" smtClean="0"/>
              <a:t>IntelliSense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Visual Studio is capable of providing the same kind of </a:t>
            </a:r>
            <a:r>
              <a:rPr lang="en-US" sz="2000" dirty="0">
                <a:solidFill>
                  <a:srgbClr val="FF0000"/>
                </a:solidFill>
              </a:rPr>
              <a:t>IntelliSense</a:t>
            </a:r>
            <a:r>
              <a:rPr lang="en-US" sz="2000" dirty="0"/>
              <a:t> editor support for JavaScript like it does for C</a:t>
            </a:r>
            <a:r>
              <a:rPr lang="en-US" sz="2000" dirty="0" smtClean="0"/>
              <a:t>#.</a:t>
            </a:r>
          </a:p>
          <a:p>
            <a:pPr marL="461963">
              <a:buFont typeface="Wingdings" panose="05000000000000000000" pitchFamily="2" charset="2"/>
              <a:buChar char="§"/>
            </a:pPr>
            <a:r>
              <a:rPr lang="en-US" sz="2000" dirty="0" smtClean="0"/>
              <a:t>This </a:t>
            </a:r>
            <a:r>
              <a:rPr lang="en-US" sz="2000" dirty="0"/>
              <a:t>makes working with libraries such as jQuery quicker and less error-prone, especially since JavaScript code doesn’t go through a compiler in the same that that C# does—any errors in the code are not revealed until </a:t>
            </a:r>
            <a:r>
              <a:rPr lang="en-US" sz="2000" dirty="0" smtClean="0"/>
              <a:t>runtime.</a:t>
            </a:r>
          </a:p>
          <a:p>
            <a:pPr marL="461963">
              <a:buFont typeface="Wingdings" panose="05000000000000000000" pitchFamily="2" charset="2"/>
              <a:buChar char="§"/>
            </a:pPr>
            <a:r>
              <a:rPr lang="en-US" sz="2000" dirty="0" smtClean="0"/>
              <a:t>To </a:t>
            </a:r>
            <a:r>
              <a:rPr lang="en-US" sz="2000" dirty="0"/>
              <a:t>enable JavaScript IntelliSense, add a new JavaScript file called _</a:t>
            </a:r>
            <a:r>
              <a:rPr lang="en-US" sz="2000" dirty="0">
                <a:solidFill>
                  <a:srgbClr val="FF0000"/>
                </a:solidFill>
              </a:rPr>
              <a:t>references.js</a:t>
            </a:r>
            <a:r>
              <a:rPr lang="en-US" sz="2000" dirty="0"/>
              <a:t> (don’t forget the leading underscore character) in the </a:t>
            </a:r>
            <a:r>
              <a:rPr lang="en-US" sz="2000" dirty="0">
                <a:solidFill>
                  <a:srgbClr val="FF0000"/>
                </a:solidFill>
              </a:rPr>
              <a:t>Scripts</a:t>
            </a:r>
            <a:r>
              <a:rPr lang="en-US" sz="2000" dirty="0"/>
              <a:t> </a:t>
            </a:r>
            <a:r>
              <a:rPr lang="en-US" sz="2000" dirty="0" smtClean="0">
                <a:solidFill>
                  <a:srgbClr val="0070C0"/>
                </a:solidFill>
              </a:rPr>
              <a:t>folder</a:t>
            </a:r>
            <a:r>
              <a:rPr lang="en-US" sz="2000" dirty="0" smtClean="0"/>
              <a:t>.</a:t>
            </a:r>
          </a:p>
          <a:p>
            <a:pPr marL="461963">
              <a:buFont typeface="Wingdings" panose="05000000000000000000" pitchFamily="2" charset="2"/>
              <a:buChar char="§"/>
            </a:pPr>
            <a:r>
              <a:rPr lang="en-US" sz="2000" dirty="0" smtClean="0">
                <a:solidFill>
                  <a:srgbClr val="FF0000"/>
                </a:solidFill>
              </a:rPr>
              <a:t>Listing </a:t>
            </a:r>
            <a:r>
              <a:rPr lang="en-US" sz="2000" dirty="0">
                <a:solidFill>
                  <a:srgbClr val="FF0000"/>
                </a:solidFill>
              </a:rPr>
              <a:t>2-10 </a:t>
            </a:r>
            <a:r>
              <a:rPr lang="en-US" sz="2000" dirty="0"/>
              <a:t>shows the additions I made to the new file to set up IntelliSense for the jQuery file present in the project</a:t>
            </a:r>
            <a:r>
              <a:rPr lang="en-US" sz="2000" dirty="0" smtClean="0"/>
              <a:t>.</a:t>
            </a:r>
          </a:p>
          <a:p>
            <a:pPr marL="461963">
              <a:buFont typeface="Wingdings" panose="05000000000000000000" pitchFamily="2" charset="2"/>
              <a:buChar char="§"/>
            </a:pPr>
            <a:r>
              <a:rPr lang="en-US" sz="2000" dirty="0"/>
              <a:t>A </a:t>
            </a:r>
            <a:r>
              <a:rPr lang="en-US" sz="2000" dirty="0">
                <a:solidFill>
                  <a:srgbClr val="FF0000"/>
                </a:solidFill>
              </a:rPr>
              <a:t>reference</a:t>
            </a:r>
            <a:r>
              <a:rPr lang="en-US" sz="2000" dirty="0"/>
              <a:t> </a:t>
            </a:r>
            <a:r>
              <a:rPr lang="en-US" sz="2000" dirty="0">
                <a:solidFill>
                  <a:srgbClr val="0070C0"/>
                </a:solidFill>
              </a:rPr>
              <a:t>element</a:t>
            </a:r>
            <a:r>
              <a:rPr lang="en-US" sz="2000" dirty="0"/>
              <a:t> has a </a:t>
            </a:r>
            <a:r>
              <a:rPr lang="en-US" sz="2000" dirty="0">
                <a:solidFill>
                  <a:srgbClr val="FF0000"/>
                </a:solidFill>
              </a:rPr>
              <a:t>path</a:t>
            </a:r>
            <a:r>
              <a:rPr lang="en-US" sz="2000" dirty="0"/>
              <a:t> </a:t>
            </a:r>
            <a:r>
              <a:rPr lang="en-US" sz="2000" dirty="0">
                <a:solidFill>
                  <a:srgbClr val="0070C0"/>
                </a:solidFill>
              </a:rPr>
              <a:t>attribute</a:t>
            </a:r>
            <a:r>
              <a:rPr lang="en-US" sz="2000" dirty="0"/>
              <a:t> that refers to one of the JavaScript files in the Scripts folder.</a:t>
            </a:r>
          </a:p>
          <a:p>
            <a:pPr marL="461963">
              <a:buFont typeface="Wingdings" panose="05000000000000000000" pitchFamily="2" charset="2"/>
              <a:buChar char="§"/>
            </a:pPr>
            <a:r>
              <a:rPr lang="en-US" sz="2000" dirty="0" smtClean="0">
                <a:solidFill>
                  <a:srgbClr val="0070C0"/>
                </a:solidFill>
              </a:rPr>
              <a:t>Tip</a:t>
            </a:r>
            <a:r>
              <a:rPr lang="en-US" sz="2000" dirty="0">
                <a:solidFill>
                  <a:srgbClr val="0070C0"/>
                </a:solidFill>
              </a:rPr>
              <a:t>: </a:t>
            </a:r>
            <a:r>
              <a:rPr lang="en-US" sz="2000" dirty="0"/>
              <a:t>You don’t have to type the resource elements by hand—you can just drop JavaScript files from the Solution Explorer onto the editor window for the _resources.js file, and Visual Studio will create the reference element for you</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69</a:t>
            </a:fld>
            <a:endParaRPr lang="en-US"/>
          </a:p>
        </p:txBody>
      </p:sp>
    </p:spTree>
    <p:extLst>
      <p:ext uri="{BB962C8B-B14F-4D97-AF65-F5344CB8AC3E}">
        <p14:creationId xmlns:p14="http://schemas.microsoft.com/office/powerpoint/2010/main" val="357382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Does Expert Mean</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book is for programmers who want to understand </a:t>
            </a:r>
            <a:r>
              <a:rPr lang="en-US" sz="2000" dirty="0">
                <a:solidFill>
                  <a:srgbClr val="FF0000"/>
                </a:solidFill>
              </a:rPr>
              <a:t>every aspect</a:t>
            </a:r>
            <a:r>
              <a:rPr lang="en-US" sz="2000" dirty="0"/>
              <a:t> of </a:t>
            </a:r>
            <a:r>
              <a:rPr lang="en-US" sz="2000" dirty="0">
                <a:solidFill>
                  <a:srgbClr val="FF0000"/>
                </a:solidFill>
              </a:rPr>
              <a:t>web services</a:t>
            </a:r>
            <a:r>
              <a:rPr lang="en-US" sz="2000" dirty="0"/>
              <a:t> </a:t>
            </a:r>
            <a:r>
              <a:rPr lang="en-US" sz="2000" dirty="0">
                <a:solidFill>
                  <a:srgbClr val="0070C0"/>
                </a:solidFill>
              </a:rPr>
              <a:t>development</a:t>
            </a:r>
            <a:r>
              <a:rPr lang="en-US" sz="2000" dirty="0"/>
              <a:t> using ASP.NE</a:t>
            </a:r>
            <a:r>
              <a:rPr lang="en-US" sz="2000" dirty="0">
                <a:solidFill>
                  <a:srgbClr val="FF0000"/>
                </a:solidFill>
              </a:rPr>
              <a:t>T Web </a:t>
            </a:r>
            <a:r>
              <a:rPr lang="en-US" sz="2000" dirty="0" smtClean="0">
                <a:solidFill>
                  <a:srgbClr val="FF0000"/>
                </a:solidFill>
              </a:rPr>
              <a:t>API</a:t>
            </a:r>
            <a:r>
              <a:rPr lang="en-US" sz="2000" dirty="0" smtClean="0"/>
              <a:t>.</a:t>
            </a:r>
          </a:p>
          <a:p>
            <a:pPr marL="461963" indent="-234950">
              <a:buFont typeface="Wingdings" panose="05000000000000000000" pitchFamily="2" charset="2"/>
              <a:buChar char="§"/>
            </a:pPr>
            <a:r>
              <a:rPr lang="en-US" sz="2000" dirty="0" smtClean="0"/>
              <a:t>Or</a:t>
            </a:r>
            <a:r>
              <a:rPr lang="en-US" sz="2000" dirty="0"/>
              <a:t>, put another way, you want to be an expert in Web </a:t>
            </a:r>
            <a:r>
              <a:rPr lang="en-US" sz="2000" dirty="0" smtClean="0"/>
              <a:t>API.</a:t>
            </a:r>
          </a:p>
          <a:p>
            <a:pPr marL="461963" indent="-234950">
              <a:buFont typeface="Wingdings" panose="05000000000000000000" pitchFamily="2" charset="2"/>
              <a:buChar char="§"/>
            </a:pPr>
            <a:r>
              <a:rPr lang="en-US" sz="2000" dirty="0" smtClean="0"/>
              <a:t>I </a:t>
            </a:r>
            <a:r>
              <a:rPr lang="en-US" sz="2000" dirty="0"/>
              <a:t>dig deeply into the details of how Web API works behind the scenes in this book and give you a warts-and-all view of how Web API can be used to create sophisticated and secure RESTful web </a:t>
            </a:r>
            <a:r>
              <a:rPr lang="en-US" sz="2000" dirty="0" smtClean="0"/>
              <a:t>services.</a:t>
            </a:r>
          </a:p>
          <a:p>
            <a:pPr marL="461963" indent="-234950">
              <a:buFont typeface="Wingdings" panose="05000000000000000000" pitchFamily="2" charset="2"/>
              <a:buChar char="§"/>
            </a:pPr>
            <a:r>
              <a:rPr lang="en-US" sz="2000" dirty="0" smtClean="0"/>
              <a:t>You </a:t>
            </a:r>
            <a:r>
              <a:rPr lang="en-US" sz="2000" dirty="0"/>
              <a:t>don’t have to know anything about </a:t>
            </a:r>
            <a:r>
              <a:rPr lang="en-US" sz="2000" dirty="0">
                <a:solidFill>
                  <a:srgbClr val="FF0000"/>
                </a:solidFill>
              </a:rPr>
              <a:t>Web API</a:t>
            </a:r>
            <a:r>
              <a:rPr lang="en-US" sz="2000" dirty="0"/>
              <a:t> or </a:t>
            </a:r>
            <a:r>
              <a:rPr lang="en-US" sz="2000" dirty="0">
                <a:solidFill>
                  <a:srgbClr val="FF0000"/>
                </a:solidFill>
              </a:rPr>
              <a:t>HTTP web services</a:t>
            </a:r>
            <a:r>
              <a:rPr lang="en-US" sz="2000" dirty="0"/>
              <a:t> before you </a:t>
            </a:r>
            <a:r>
              <a:rPr lang="en-US" sz="2000" dirty="0" smtClean="0"/>
              <a:t>start.</a:t>
            </a:r>
          </a:p>
          <a:p>
            <a:pPr marL="461963" indent="-234950">
              <a:buFont typeface="Wingdings" panose="05000000000000000000" pitchFamily="2" charset="2"/>
              <a:buChar char="§"/>
            </a:pPr>
            <a:r>
              <a:rPr lang="en-US" sz="2000" dirty="0" smtClean="0"/>
              <a:t>I </a:t>
            </a:r>
            <a:r>
              <a:rPr lang="en-US" sz="2000" dirty="0"/>
              <a:t>build on your existing knowledge of the MVC framework to give you all the information you need</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a:t>
            </a:fld>
            <a:endParaRPr lang="en-US"/>
          </a:p>
        </p:txBody>
      </p:sp>
    </p:spTree>
    <p:extLst>
      <p:ext uri="{BB962C8B-B14F-4D97-AF65-F5344CB8AC3E}">
        <p14:creationId xmlns:p14="http://schemas.microsoft.com/office/powerpoint/2010/main" val="3127641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2-10</a:t>
            </a:r>
            <a:endParaRPr lang="en-US" dirty="0">
              <a:solidFill>
                <a:srgbClr val="C00000"/>
              </a:solidFill>
            </a:endParaRP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70</a:t>
            </a:fld>
            <a:endParaRPr lang="en-US"/>
          </a:p>
        </p:txBody>
      </p:sp>
      <p:pic>
        <p:nvPicPr>
          <p:cNvPr id="4" name="Picture 3"/>
          <p:cNvPicPr>
            <a:picLocks noChangeAspect="1"/>
          </p:cNvPicPr>
          <p:nvPr/>
        </p:nvPicPr>
        <p:blipFill>
          <a:blip r:embed="rId2"/>
          <a:stretch>
            <a:fillRect/>
          </a:stretch>
        </p:blipFill>
        <p:spPr>
          <a:xfrm>
            <a:off x="152400" y="1268362"/>
            <a:ext cx="7464164" cy="1147669"/>
          </a:xfrm>
          <a:prstGeom prst="rect">
            <a:avLst/>
          </a:prstGeom>
          <a:ln>
            <a:solidFill>
              <a:schemeClr val="accent1"/>
            </a:solidFill>
          </a:ln>
        </p:spPr>
      </p:pic>
    </p:spTree>
    <p:extLst>
      <p:ext uri="{BB962C8B-B14F-4D97-AF65-F5344CB8AC3E}">
        <p14:creationId xmlns:p14="http://schemas.microsoft.com/office/powerpoint/2010/main" val="30308002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Defining the Client-Side Data Model and </a:t>
            </a:r>
            <a:r>
              <a:rPr lang="en-US" dirty="0" smtClean="0"/>
              <a:t>Controller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basic model for creating single-page applications with jQuery and Knockout is to follow the same approach taken on the server </a:t>
            </a:r>
            <a:r>
              <a:rPr lang="en-US" sz="2000" dirty="0" smtClean="0"/>
              <a:t>side:</a:t>
            </a:r>
          </a:p>
          <a:p>
            <a:pPr marL="687388">
              <a:buFont typeface="Wingdings" panose="05000000000000000000" pitchFamily="2" charset="2"/>
              <a:buChar char="ü"/>
            </a:pPr>
            <a:r>
              <a:rPr lang="en-US" sz="2000" dirty="0" smtClean="0"/>
              <a:t>a </a:t>
            </a:r>
            <a:r>
              <a:rPr lang="en-US" sz="2000" dirty="0"/>
              <a:t>data model that is manipulated by a controller, which selects the views to be displayed and responds to user </a:t>
            </a:r>
            <a:r>
              <a:rPr lang="en-US" sz="2000" dirty="0" smtClean="0"/>
              <a:t>input.</a:t>
            </a:r>
          </a:p>
          <a:p>
            <a:pPr marL="461963">
              <a:buFont typeface="Wingdings" panose="05000000000000000000" pitchFamily="2" charset="2"/>
              <a:buChar char="§"/>
            </a:pPr>
            <a:r>
              <a:rPr lang="en-US" sz="2000" dirty="0" smtClean="0"/>
              <a:t>To </a:t>
            </a:r>
            <a:r>
              <a:rPr lang="en-US" sz="2000" dirty="0"/>
              <a:t>get started, I added a JavaScript file called rsvp.js to the Scripts folder, the contents of which are shown in </a:t>
            </a:r>
            <a:r>
              <a:rPr lang="en-US" sz="2000" dirty="0">
                <a:solidFill>
                  <a:srgbClr val="FF0000"/>
                </a:solidFill>
              </a:rPr>
              <a:t>Listing 2-11</a:t>
            </a:r>
            <a:r>
              <a:rPr lang="en-US" sz="2000" dirty="0" smtClean="0"/>
              <a:t>.</a:t>
            </a:r>
          </a:p>
          <a:p>
            <a:pPr marL="461963">
              <a:buFont typeface="Wingdings" panose="05000000000000000000" pitchFamily="2" charset="2"/>
              <a:buChar char="§"/>
            </a:pPr>
            <a:r>
              <a:rPr lang="en-US" sz="2000" dirty="0"/>
              <a:t>The PartyInvites application is sufficiently simple that I have defined the data model and the functions that comprise the controller in the same JavaScript </a:t>
            </a:r>
            <a:r>
              <a:rPr lang="en-US" sz="2000" dirty="0" smtClean="0"/>
              <a:t>file.</a:t>
            </a:r>
          </a:p>
          <a:p>
            <a:pPr marL="461963">
              <a:buFont typeface="Wingdings" panose="05000000000000000000" pitchFamily="2" charset="2"/>
              <a:buChar char="§"/>
            </a:pPr>
            <a:r>
              <a:rPr lang="en-US" sz="2000" dirty="0" smtClean="0"/>
              <a:t>For </a:t>
            </a:r>
            <a:r>
              <a:rPr lang="en-US" sz="2000" dirty="0"/>
              <a:t>more complex projects (like the SportsStore application I created in Chapters 5–8), I use several </a:t>
            </a:r>
            <a:r>
              <a:rPr lang="en-US" sz="2000" dirty="0" smtClean="0"/>
              <a:t>files.</a:t>
            </a:r>
          </a:p>
          <a:p>
            <a:pPr marL="461963">
              <a:buFont typeface="Wingdings" panose="05000000000000000000" pitchFamily="2" charset="2"/>
              <a:buChar char="§"/>
            </a:pPr>
            <a:r>
              <a:rPr lang="en-US" sz="2000" dirty="0" smtClean="0"/>
              <a:t>In </a:t>
            </a:r>
            <a:r>
              <a:rPr lang="en-US" sz="2000" dirty="0"/>
              <a:t>the sections that follow, I describe the contents of the JavaScript file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71</a:t>
            </a:fld>
            <a:endParaRPr lang="en-US"/>
          </a:p>
        </p:txBody>
      </p:sp>
    </p:spTree>
    <p:extLst>
      <p:ext uri="{BB962C8B-B14F-4D97-AF65-F5344CB8AC3E}">
        <p14:creationId xmlns:p14="http://schemas.microsoft.com/office/powerpoint/2010/main" val="2234394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2-11</a:t>
            </a:r>
            <a:endParaRPr lang="en-US" dirty="0">
              <a:solidFill>
                <a:srgbClr val="C00000"/>
              </a:solidFill>
            </a:endParaRP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72</a:t>
            </a:fld>
            <a:endParaRPr lang="en-US"/>
          </a:p>
        </p:txBody>
      </p:sp>
      <p:pic>
        <p:nvPicPr>
          <p:cNvPr id="5" name="Picture 4"/>
          <p:cNvPicPr>
            <a:picLocks noChangeAspect="1"/>
          </p:cNvPicPr>
          <p:nvPr/>
        </p:nvPicPr>
        <p:blipFill>
          <a:blip r:embed="rId2"/>
          <a:stretch>
            <a:fillRect/>
          </a:stretch>
        </p:blipFill>
        <p:spPr>
          <a:xfrm>
            <a:off x="152400" y="1264606"/>
            <a:ext cx="8416834" cy="5052063"/>
          </a:xfrm>
          <a:prstGeom prst="rect">
            <a:avLst/>
          </a:prstGeom>
          <a:ln>
            <a:solidFill>
              <a:schemeClr val="accent1"/>
            </a:solidFill>
          </a:ln>
        </p:spPr>
      </p:pic>
    </p:spTree>
    <p:extLst>
      <p:ext uri="{BB962C8B-B14F-4D97-AF65-F5344CB8AC3E}">
        <p14:creationId xmlns:p14="http://schemas.microsoft.com/office/powerpoint/2010/main" val="31696746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Defining the </a:t>
            </a:r>
            <a:r>
              <a:rPr lang="en-US" dirty="0" smtClean="0"/>
              <a:t>Model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data model</a:t>
            </a:r>
            <a:r>
              <a:rPr lang="en-US" sz="2000" dirty="0"/>
              <a:t> is at the heart of the client-side part of the application, just as it is in the </a:t>
            </a:r>
            <a:r>
              <a:rPr lang="en-US" sz="2000" dirty="0" smtClean="0"/>
              <a:t>server.</a:t>
            </a:r>
          </a:p>
          <a:p>
            <a:pPr marL="461963">
              <a:buFont typeface="Wingdings" panose="05000000000000000000" pitchFamily="2" charset="2"/>
              <a:buChar char="§"/>
            </a:pPr>
            <a:r>
              <a:rPr lang="en-US" sz="2000" dirty="0" smtClean="0"/>
              <a:t>I </a:t>
            </a:r>
            <a:r>
              <a:rPr lang="en-US" sz="2000" dirty="0"/>
              <a:t>have defined a </a:t>
            </a:r>
            <a:r>
              <a:rPr lang="en-US" sz="2000" dirty="0">
                <a:solidFill>
                  <a:srgbClr val="0070C0"/>
                </a:solidFill>
              </a:rPr>
              <a:t>JavaScript</a:t>
            </a:r>
            <a:r>
              <a:rPr lang="en-US" sz="2000" dirty="0"/>
              <a:t> </a:t>
            </a:r>
            <a:r>
              <a:rPr lang="en-US" sz="2000" dirty="0">
                <a:solidFill>
                  <a:srgbClr val="FF0000"/>
                </a:solidFill>
              </a:rPr>
              <a:t>object</a:t>
            </a:r>
            <a:r>
              <a:rPr lang="en-US" sz="2000" dirty="0"/>
              <a:t> called </a:t>
            </a:r>
            <a:r>
              <a:rPr lang="en-US" sz="2000" dirty="0">
                <a:solidFill>
                  <a:srgbClr val="FF0000"/>
                </a:solidFill>
              </a:rPr>
              <a:t>model</a:t>
            </a:r>
            <a:r>
              <a:rPr lang="en-US" sz="2000" dirty="0"/>
              <a:t> that has properties that correspond to the data items I need in the </a:t>
            </a:r>
            <a:r>
              <a:rPr lang="en-US" sz="2000" dirty="0" smtClean="0"/>
              <a:t>application</a:t>
            </a:r>
            <a:r>
              <a:rPr lang="en-US" sz="2000" dirty="0"/>
              <a:t> </a:t>
            </a:r>
            <a:r>
              <a:rPr lang="en-US" sz="2000" dirty="0" smtClean="0"/>
              <a:t>– </a:t>
            </a:r>
            <a:r>
              <a:rPr lang="en-US" sz="2000" dirty="0" smtClean="0">
                <a:solidFill>
                  <a:srgbClr val="FF0000"/>
                </a:solidFill>
              </a:rPr>
              <a:t>Listing 2-11A</a:t>
            </a:r>
            <a:r>
              <a:rPr lang="en-US" sz="2000" dirty="0" smtClean="0"/>
              <a:t>.</a:t>
            </a:r>
            <a:endParaRPr lang="en-US" sz="2000" dirty="0"/>
          </a:p>
          <a:p>
            <a:pPr marL="461963">
              <a:buFont typeface="Wingdings" panose="05000000000000000000" pitchFamily="2" charset="2"/>
              <a:buChar char="§"/>
            </a:pPr>
            <a:r>
              <a:rPr lang="en-US" sz="2000" dirty="0"/>
              <a:t>There are two Knockout-specific features in the model object</a:t>
            </a:r>
            <a:r>
              <a:rPr lang="en-US" sz="2000" dirty="0" smtClean="0"/>
              <a:t>.</a:t>
            </a:r>
          </a:p>
          <a:p>
            <a:pPr marL="461963">
              <a:buFont typeface="Wingdings" panose="05000000000000000000" pitchFamily="2" charset="2"/>
              <a:buChar char="§"/>
            </a:pPr>
            <a:r>
              <a:rPr lang="en-US" sz="2000" dirty="0" smtClean="0"/>
              <a:t>The </a:t>
            </a:r>
            <a:r>
              <a:rPr lang="en-US" sz="2000" dirty="0"/>
              <a:t>first is the use of the </a:t>
            </a:r>
            <a:r>
              <a:rPr lang="en-US" sz="2000" dirty="0">
                <a:solidFill>
                  <a:srgbClr val="FF0000"/>
                </a:solidFill>
              </a:rPr>
              <a:t>ko.observable</a:t>
            </a:r>
            <a:r>
              <a:rPr lang="en-US" sz="2000" dirty="0"/>
              <a:t> method, which is used to create a data value that can be used to automatically update HTML elements when it </a:t>
            </a:r>
            <a:r>
              <a:rPr lang="en-US" sz="2000" dirty="0" smtClean="0"/>
              <a:t>changes.</a:t>
            </a:r>
          </a:p>
          <a:p>
            <a:pPr marL="687388" indent="-225425">
              <a:buFont typeface="Wingdings" panose="05000000000000000000" pitchFamily="2" charset="2"/>
              <a:buChar char="ü"/>
            </a:pPr>
            <a:r>
              <a:rPr lang="en-US" sz="2000" dirty="0" smtClean="0"/>
              <a:t>I </a:t>
            </a:r>
            <a:r>
              <a:rPr lang="en-US" sz="2000" dirty="0"/>
              <a:t>use the view property, for example, to keep track of which client-side view should be displayed to the user, and I don’t have to write any additional code to change the view—I just set the value for the view property. </a:t>
            </a:r>
            <a:endParaRPr lang="en-US" sz="2000" dirty="0" smtClean="0"/>
          </a:p>
          <a:p>
            <a:pPr marL="687388" indent="-225425">
              <a:buFont typeface="Wingdings" panose="05000000000000000000" pitchFamily="2" charset="2"/>
              <a:buChar char="ü"/>
            </a:pPr>
            <a:r>
              <a:rPr lang="en-US" sz="2000" dirty="0" smtClean="0"/>
              <a:t>The </a:t>
            </a:r>
            <a:r>
              <a:rPr lang="en-US" sz="2000" dirty="0"/>
              <a:t>hard work is done by a Knockout binding, which I apply to the HTML in the “Adding Data Bindings” </a:t>
            </a:r>
            <a:r>
              <a:rPr lang="en-US" sz="2000" dirty="0" smtClean="0"/>
              <a:t>section.</a:t>
            </a:r>
          </a:p>
          <a:p>
            <a:pPr marL="687388" indent="-225425">
              <a:buFont typeface="Wingdings" panose="05000000000000000000" pitchFamily="2" charset="2"/>
              <a:buChar char="ü"/>
            </a:pPr>
            <a:r>
              <a:rPr lang="en-US" sz="2000" dirty="0" smtClean="0"/>
              <a:t>Data </a:t>
            </a:r>
            <a:r>
              <a:rPr lang="en-US" sz="2000" dirty="0"/>
              <a:t>values that are created with the ko.observable method are known as </a:t>
            </a:r>
            <a:r>
              <a:rPr lang="en-US" sz="2000" dirty="0" smtClean="0"/>
              <a:t>observables.</a:t>
            </a:r>
          </a:p>
          <a:p>
            <a:pPr marL="461963">
              <a:buFont typeface="Wingdings" panose="05000000000000000000" pitchFamily="2" charset="2"/>
              <a:buChar char="§"/>
            </a:pPr>
            <a:r>
              <a:rPr lang="en-US" sz="2000" dirty="0" smtClean="0"/>
              <a:t>The </a:t>
            </a:r>
            <a:r>
              <a:rPr lang="en-US" sz="2000" dirty="0"/>
              <a:t>other Knockout feature is similar; the ko.observableArray method performs the same role as ko.observable but for an array of objects, creating what is known as an observable array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73</a:t>
            </a:fld>
            <a:endParaRPr lang="en-US"/>
          </a:p>
        </p:txBody>
      </p:sp>
    </p:spTree>
    <p:extLst>
      <p:ext uri="{BB962C8B-B14F-4D97-AF65-F5344CB8AC3E}">
        <p14:creationId xmlns:p14="http://schemas.microsoft.com/office/powerpoint/2010/main" val="738674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2-11A</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74</a:t>
            </a:fld>
            <a:endParaRPr lang="en-US"/>
          </a:p>
        </p:txBody>
      </p:sp>
      <p:pic>
        <p:nvPicPr>
          <p:cNvPr id="3" name="Picture 2"/>
          <p:cNvPicPr>
            <a:picLocks noChangeAspect="1"/>
          </p:cNvPicPr>
          <p:nvPr/>
        </p:nvPicPr>
        <p:blipFill>
          <a:blip r:embed="rId2"/>
          <a:stretch>
            <a:fillRect/>
          </a:stretch>
        </p:blipFill>
        <p:spPr>
          <a:xfrm>
            <a:off x="152400" y="1268362"/>
            <a:ext cx="4830355" cy="3265480"/>
          </a:xfrm>
          <a:prstGeom prst="rect">
            <a:avLst/>
          </a:prstGeom>
          <a:ln>
            <a:solidFill>
              <a:schemeClr val="accent1"/>
            </a:solidFill>
          </a:ln>
        </p:spPr>
      </p:pic>
    </p:spTree>
    <p:extLst>
      <p:ext uri="{BB962C8B-B14F-4D97-AF65-F5344CB8AC3E}">
        <p14:creationId xmlns:p14="http://schemas.microsoft.com/office/powerpoint/2010/main" val="26414558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Defining the </a:t>
            </a:r>
            <a:r>
              <a:rPr lang="en-US" dirty="0" smtClean="0"/>
              <a:t>Controller</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75</a:t>
            </a:fld>
            <a:endParaRPr lang="en-US"/>
          </a:p>
        </p:txBody>
      </p:sp>
    </p:spTree>
    <p:extLst>
      <p:ext uri="{BB962C8B-B14F-4D97-AF65-F5344CB8AC3E}">
        <p14:creationId xmlns:p14="http://schemas.microsoft.com/office/powerpoint/2010/main" val="1187776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Initializing </a:t>
            </a:r>
            <a:r>
              <a:rPr lang="en-US" dirty="0" smtClean="0"/>
              <a:t>Knockout</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76</a:t>
            </a:fld>
            <a:endParaRPr lang="en-US"/>
          </a:p>
        </p:txBody>
      </p:sp>
    </p:spTree>
    <p:extLst>
      <p:ext uri="{BB962C8B-B14F-4D97-AF65-F5344CB8AC3E}">
        <p14:creationId xmlns:p14="http://schemas.microsoft.com/office/powerpoint/2010/main" val="2008751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Registering the JavaScript </a:t>
            </a:r>
            <a:r>
              <a:rPr lang="en-US" dirty="0" smtClean="0"/>
              <a:t>File</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77</a:t>
            </a:fld>
            <a:endParaRPr lang="en-US"/>
          </a:p>
        </p:txBody>
      </p:sp>
    </p:spTree>
    <p:extLst>
      <p:ext uri="{BB962C8B-B14F-4D97-AF65-F5344CB8AC3E}">
        <p14:creationId xmlns:p14="http://schemas.microsoft.com/office/powerpoint/2010/main" val="651811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Appling Data </a:t>
            </a:r>
            <a:r>
              <a:rPr lang="en-US" dirty="0" smtClean="0"/>
              <a:t>Bindings</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78</a:t>
            </a:fld>
            <a:endParaRPr lang="en-US"/>
          </a:p>
        </p:txBody>
      </p:sp>
    </p:spTree>
    <p:extLst>
      <p:ext uri="{BB962C8B-B14F-4D97-AF65-F5344CB8AC3E}">
        <p14:creationId xmlns:p14="http://schemas.microsoft.com/office/powerpoint/2010/main" val="2995329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Testing the Single-Page </a:t>
            </a:r>
            <a:r>
              <a:rPr lang="en-US" dirty="0" smtClean="0"/>
              <a:t>Client</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79</a:t>
            </a:fld>
            <a:endParaRPr lang="en-US"/>
          </a:p>
        </p:txBody>
      </p:sp>
    </p:spTree>
    <p:extLst>
      <p:ext uri="{BB962C8B-B14F-4D97-AF65-F5344CB8AC3E}">
        <p14:creationId xmlns:p14="http://schemas.microsoft.com/office/powerpoint/2010/main" val="217557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Is the Structure of This Book</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book is split into three parts, each of which covers a set of related topics.</a:t>
            </a:r>
          </a:p>
          <a:p>
            <a:pPr marL="461963">
              <a:buFont typeface="Wingdings" panose="05000000000000000000" pitchFamily="2" charset="2"/>
              <a:buChar char="§"/>
            </a:pPr>
            <a:r>
              <a:rPr lang="en-US" sz="2000" dirty="0"/>
              <a:t>Part 1: Getting Ready</a:t>
            </a:r>
          </a:p>
          <a:p>
            <a:pPr marL="461963">
              <a:buFont typeface="Wingdings" panose="05000000000000000000" pitchFamily="2" charset="2"/>
              <a:buChar char="§"/>
            </a:pPr>
            <a:r>
              <a:rPr lang="en-US" sz="2000" dirty="0"/>
              <a:t>Part 2: Results and Parameters</a:t>
            </a:r>
          </a:p>
          <a:p>
            <a:pPr marL="461963">
              <a:buFont typeface="Wingdings" panose="05000000000000000000" pitchFamily="2" charset="2"/>
              <a:buChar char="§"/>
            </a:pPr>
            <a:r>
              <a:rPr lang="en-US" sz="2000" dirty="0"/>
              <a:t>Part 3: Dispatching </a:t>
            </a:r>
            <a:r>
              <a:rPr lang="en-US" sz="2000" dirty="0" smtClean="0"/>
              <a:t>Requests</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a:t>
            </a:fld>
            <a:endParaRPr lang="en-US"/>
          </a:p>
        </p:txBody>
      </p:sp>
    </p:spTree>
    <p:extLst>
      <p:ext uri="{BB962C8B-B14F-4D97-AF65-F5344CB8AC3E}">
        <p14:creationId xmlns:p14="http://schemas.microsoft.com/office/powerpoint/2010/main" val="2485131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Measuring the Single-Page </a:t>
            </a:r>
            <a:r>
              <a:rPr lang="en-US" dirty="0" smtClean="0">
                <a:solidFill>
                  <a:schemeClr val="bg1"/>
                </a:solidFill>
              </a:rPr>
              <a:t>Implementation</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80</a:t>
            </a:fld>
            <a:endParaRPr lang="en-US"/>
          </a:p>
        </p:txBody>
      </p:sp>
    </p:spTree>
    <p:extLst>
      <p:ext uri="{BB962C8B-B14F-4D97-AF65-F5344CB8AC3E}">
        <p14:creationId xmlns:p14="http://schemas.microsoft.com/office/powerpoint/2010/main" val="132585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43950" y="5069471"/>
            <a:ext cx="3114675" cy="1438275"/>
          </a:xfrm>
          <a:prstGeom prst="rect">
            <a:avLst/>
          </a:prstGeom>
          <a:ln>
            <a:solidFill>
              <a:schemeClr val="accent1"/>
            </a:solidFill>
          </a:ln>
        </p:spPr>
      </p:pic>
      <p:sp>
        <p:nvSpPr>
          <p:cNvPr id="7" name="Text Placeholder 6"/>
          <p:cNvSpPr>
            <a:spLocks noGrp="1"/>
          </p:cNvSpPr>
          <p:nvPr>
            <p:ph type="body" sz="quarter" idx="13"/>
          </p:nvPr>
        </p:nvSpPr>
        <p:spPr/>
        <p:txBody>
          <a:bodyPr/>
          <a:lstStyle/>
          <a:p>
            <a:r>
              <a:rPr lang="en-US" dirty="0"/>
              <a:t>Essential Techniques</a:t>
            </a:r>
          </a:p>
        </p:txBody>
      </p:sp>
      <p:sp>
        <p:nvSpPr>
          <p:cNvPr id="8" name="Text Placeholder 7"/>
          <p:cNvSpPr>
            <a:spLocks noGrp="1"/>
          </p:cNvSpPr>
          <p:nvPr>
            <p:ph type="body" sz="quarter" idx="16"/>
          </p:nvPr>
        </p:nvSpPr>
        <p:spPr/>
        <p:txBody>
          <a:bodyPr/>
          <a:lstStyle/>
          <a:p>
            <a:r>
              <a:rPr lang="en-US" dirty="0" smtClean="0"/>
              <a:t>3</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81</a:t>
            </a:fld>
            <a:endParaRPr lang="en-US"/>
          </a:p>
        </p:txBody>
      </p:sp>
    </p:spTree>
    <p:extLst>
      <p:ext uri="{BB962C8B-B14F-4D97-AF65-F5344CB8AC3E}">
        <p14:creationId xmlns:p14="http://schemas.microsoft.com/office/powerpoint/2010/main" val="41642858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 I explained in Chapter 1, this book is targeted at MVC framework developers, which means you already know C# and key components such as </a:t>
            </a:r>
            <a:r>
              <a:rPr lang="en-US" sz="2000" dirty="0">
                <a:solidFill>
                  <a:srgbClr val="FF0000"/>
                </a:solidFill>
              </a:rPr>
              <a:t>Razor</a:t>
            </a:r>
            <a:r>
              <a:rPr lang="en-US" sz="2000" dirty="0"/>
              <a:t> and </a:t>
            </a:r>
            <a:r>
              <a:rPr lang="en-US" sz="2000" dirty="0">
                <a:solidFill>
                  <a:srgbClr val="FF0000"/>
                </a:solidFill>
              </a:rPr>
              <a:t>action </a:t>
            </a:r>
            <a:r>
              <a:rPr lang="en-US" sz="2000" dirty="0" smtClean="0">
                <a:solidFill>
                  <a:srgbClr val="FF0000"/>
                </a:solidFill>
              </a:rPr>
              <a:t>results</a:t>
            </a:r>
            <a:r>
              <a:rPr lang="en-US" sz="2000" dirty="0" smtClean="0"/>
              <a:t>.</a:t>
            </a:r>
          </a:p>
          <a:p>
            <a:pPr marL="461963">
              <a:buFont typeface="Wingdings" panose="05000000000000000000" pitchFamily="2" charset="2"/>
              <a:buChar char="§"/>
            </a:pPr>
            <a:r>
              <a:rPr lang="en-US" sz="2000" dirty="0" smtClean="0"/>
              <a:t>In </a:t>
            </a:r>
            <a:r>
              <a:rPr lang="en-US" sz="2000" dirty="0"/>
              <a:t>this chapter, I provide a quick primer for three topics that you may not be as familiar </a:t>
            </a:r>
            <a:r>
              <a:rPr lang="en-US" sz="2000" dirty="0" smtClean="0"/>
              <a:t>with:</a:t>
            </a:r>
          </a:p>
          <a:p>
            <a:pPr marL="687388" indent="-225425">
              <a:buFont typeface="Wingdings" panose="05000000000000000000" pitchFamily="2" charset="2"/>
              <a:buChar char="ü"/>
            </a:pPr>
            <a:r>
              <a:rPr lang="en-US" sz="2000" dirty="0" smtClean="0"/>
              <a:t>using </a:t>
            </a:r>
            <a:r>
              <a:rPr lang="en-US" sz="2000" dirty="0"/>
              <a:t>C# async </a:t>
            </a:r>
            <a:r>
              <a:rPr lang="en-US" sz="2000" dirty="0" smtClean="0"/>
              <a:t>methods</a:t>
            </a:r>
          </a:p>
          <a:p>
            <a:pPr marL="687388" indent="-225425">
              <a:buFont typeface="Wingdings" panose="05000000000000000000" pitchFamily="2" charset="2"/>
              <a:buChar char="ü"/>
            </a:pPr>
            <a:r>
              <a:rPr lang="en-US" sz="2000" dirty="0" smtClean="0"/>
              <a:t>making </a:t>
            </a:r>
            <a:r>
              <a:rPr lang="en-US" sz="2000" dirty="0"/>
              <a:t>Ajax requests using </a:t>
            </a:r>
            <a:r>
              <a:rPr lang="en-US" sz="2000" dirty="0" smtClean="0"/>
              <a:t>jQuery</a:t>
            </a:r>
          </a:p>
          <a:p>
            <a:pPr marL="687388" indent="-225425">
              <a:buFont typeface="Wingdings" panose="05000000000000000000" pitchFamily="2" charset="2"/>
              <a:buChar char="ü"/>
            </a:pPr>
            <a:r>
              <a:rPr lang="en-US" sz="2000" dirty="0" smtClean="0"/>
              <a:t>using </a:t>
            </a:r>
            <a:r>
              <a:rPr lang="en-US" sz="2000" dirty="0"/>
              <a:t>the Knockout </a:t>
            </a:r>
            <a:r>
              <a:rPr lang="en-US" sz="2000" dirty="0" smtClean="0"/>
              <a:t>library</a:t>
            </a:r>
          </a:p>
          <a:p>
            <a:pPr marL="461963">
              <a:buFont typeface="Wingdings" panose="05000000000000000000" pitchFamily="2" charset="2"/>
              <a:buChar char="§"/>
            </a:pPr>
            <a:r>
              <a:rPr lang="en-US" sz="2000" dirty="0" smtClean="0"/>
              <a:t>Understanding </a:t>
            </a:r>
            <a:r>
              <a:rPr lang="en-US" sz="2000" dirty="0"/>
              <a:t>all three will help you get the most from this </a:t>
            </a:r>
            <a:r>
              <a:rPr lang="en-US" sz="2000" dirty="0" smtClean="0"/>
              <a:t>book.</a:t>
            </a:r>
          </a:p>
          <a:p>
            <a:pPr marL="461963">
              <a:buFont typeface="Wingdings" panose="05000000000000000000" pitchFamily="2" charset="2"/>
              <a:buChar char="§"/>
            </a:pPr>
            <a:r>
              <a:rPr lang="en-US" sz="2000" dirty="0" smtClean="0">
                <a:solidFill>
                  <a:srgbClr val="FF0000"/>
                </a:solidFill>
              </a:rPr>
              <a:t>Asynchronous </a:t>
            </a:r>
            <a:r>
              <a:rPr lang="en-US" sz="2000" dirty="0">
                <a:solidFill>
                  <a:srgbClr val="FF0000"/>
                </a:solidFill>
              </a:rPr>
              <a:t>methods</a:t>
            </a:r>
            <a:r>
              <a:rPr lang="en-US" sz="2000" dirty="0"/>
              <a:t> are important in Web API development, especially once you go beyond creating action methods and start to customize the way that requests are processed using the techniques I describe in Part 3 of this </a:t>
            </a:r>
            <a:r>
              <a:rPr lang="en-US" sz="2000" dirty="0" smtClean="0"/>
              <a:t>book.</a:t>
            </a:r>
          </a:p>
          <a:p>
            <a:pPr marL="461963">
              <a:buFont typeface="Wingdings" panose="05000000000000000000" pitchFamily="2" charset="2"/>
              <a:buChar char="§"/>
            </a:pPr>
            <a:r>
              <a:rPr lang="en-US" sz="2000" dirty="0" smtClean="0"/>
              <a:t>jQuery </a:t>
            </a:r>
            <a:r>
              <a:rPr lang="en-US" sz="2000" dirty="0"/>
              <a:t>and Knockout are not part of Web API, but I use them throughout this book to create </a:t>
            </a:r>
            <a:r>
              <a:rPr lang="en-US" sz="2000" dirty="0">
                <a:solidFill>
                  <a:srgbClr val="FF0000"/>
                </a:solidFill>
              </a:rPr>
              <a:t>client applications</a:t>
            </a:r>
            <a:r>
              <a:rPr lang="en-US" sz="2000" dirty="0"/>
              <a:t> that demonstrate different kinds of </a:t>
            </a:r>
            <a:r>
              <a:rPr lang="en-US" sz="2000" dirty="0">
                <a:solidFill>
                  <a:srgbClr val="0070C0"/>
                </a:solidFill>
              </a:rPr>
              <a:t>interactions with</a:t>
            </a:r>
            <a:r>
              <a:rPr lang="en-US" sz="2000" dirty="0">
                <a:solidFill>
                  <a:srgbClr val="FF0000"/>
                </a:solidFill>
              </a:rPr>
              <a:t> web services</a:t>
            </a:r>
            <a:r>
              <a:rPr lang="en-US" sz="2000" dirty="0"/>
              <a:t> that I create using Web API. </a:t>
            </a:r>
            <a:endParaRPr lang="en-US" sz="2000" dirty="0" smtClean="0"/>
          </a:p>
          <a:p>
            <a:pPr marL="461963">
              <a:buFont typeface="Wingdings" panose="05000000000000000000" pitchFamily="2" charset="2"/>
              <a:buChar char="§"/>
            </a:pPr>
            <a:r>
              <a:rPr lang="en-US" sz="2000" dirty="0" smtClean="0"/>
              <a:t>jQuery </a:t>
            </a:r>
            <a:r>
              <a:rPr lang="en-US" sz="2000" dirty="0"/>
              <a:t>and Knockout are both packages with a rich range of functionality, but I describe only the features that I use in examples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82</a:t>
            </a:fld>
            <a:endParaRPr lang="en-US"/>
          </a:p>
        </p:txBody>
      </p:sp>
    </p:spTree>
    <p:extLst>
      <p:ext uri="{BB962C8B-B14F-4D97-AF65-F5344CB8AC3E}">
        <p14:creationId xmlns:p14="http://schemas.microsoft.com/office/powerpoint/2010/main" val="3410650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Preparing the Example </a:t>
            </a:r>
            <a:r>
              <a:rPr lang="en-US" dirty="0" smtClean="0">
                <a:solidFill>
                  <a:schemeClr val="bg1"/>
                </a:solidFill>
              </a:rPr>
              <a:t>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For this chapter, I created a new Visual Studio project by following the same process that I used in Chapter 2 and that I use throughout this </a:t>
            </a:r>
            <a:r>
              <a:rPr lang="en-US" sz="2000" dirty="0" smtClean="0"/>
              <a:t>book.</a:t>
            </a:r>
          </a:p>
          <a:p>
            <a:pPr marL="461963" indent="-234950">
              <a:buFont typeface="Wingdings" panose="05000000000000000000" pitchFamily="2" charset="2"/>
              <a:buChar char="§"/>
            </a:pPr>
            <a:r>
              <a:rPr lang="en-US" sz="2000" dirty="0" smtClean="0"/>
              <a:t>Select </a:t>
            </a:r>
            <a:r>
              <a:rPr lang="en-US" sz="2000" dirty="0"/>
              <a:t>New Project from the File menu to open the New Project dialog window, and locate the ASP.NET Web Application template in the Visual C# ➤ Web </a:t>
            </a:r>
            <a:r>
              <a:rPr lang="en-US" sz="2000" dirty="0" smtClean="0"/>
              <a:t>section.</a:t>
            </a:r>
          </a:p>
          <a:p>
            <a:pPr marL="461963" indent="-234950">
              <a:buFont typeface="Wingdings" panose="05000000000000000000" pitchFamily="2" charset="2"/>
              <a:buChar char="§"/>
            </a:pPr>
            <a:r>
              <a:rPr lang="en-US" sz="2000" dirty="0" smtClean="0"/>
              <a:t>Set </a:t>
            </a:r>
            <a:r>
              <a:rPr lang="en-US" sz="2000" dirty="0"/>
              <a:t>the name of the project to </a:t>
            </a:r>
            <a:r>
              <a:rPr lang="en-US" sz="2000" dirty="0">
                <a:solidFill>
                  <a:srgbClr val="FF0000"/>
                </a:solidFill>
              </a:rPr>
              <a:t>Primer</a:t>
            </a:r>
            <a:r>
              <a:rPr lang="en-US" sz="2000" dirty="0"/>
              <a:t>, as shown in </a:t>
            </a:r>
            <a:r>
              <a:rPr lang="en-US" sz="2000" dirty="0">
                <a:solidFill>
                  <a:srgbClr val="FF0000"/>
                </a:solidFill>
              </a:rPr>
              <a:t>Figure 3-1</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83</a:t>
            </a:fld>
            <a:endParaRPr lang="en-US"/>
          </a:p>
        </p:txBody>
      </p:sp>
    </p:spTree>
    <p:extLst>
      <p:ext uri="{BB962C8B-B14F-4D97-AF65-F5344CB8AC3E}">
        <p14:creationId xmlns:p14="http://schemas.microsoft.com/office/powerpoint/2010/main" val="3864033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Asynchronous </a:t>
            </a:r>
            <a:r>
              <a:rPr lang="en-US" dirty="0" smtClean="0">
                <a:solidFill>
                  <a:schemeClr val="bg1"/>
                </a:solidFill>
              </a:rPr>
              <a:t>Methods</a:t>
            </a:r>
            <a:endParaRPr lang="en-US" dirty="0">
              <a:solidFill>
                <a:schemeClr val="bg1"/>
              </a:solidFill>
            </a:endParaRPr>
          </a:p>
        </p:txBody>
      </p:sp>
      <p:sp>
        <p:nvSpPr>
          <p:cNvPr id="4" name="Content Placeholder 3"/>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84</a:t>
            </a:fld>
            <a:endParaRPr lang="en-US"/>
          </a:p>
        </p:txBody>
      </p:sp>
    </p:spTree>
    <p:extLst>
      <p:ext uri="{BB962C8B-B14F-4D97-AF65-F5344CB8AC3E}">
        <p14:creationId xmlns:p14="http://schemas.microsoft.com/office/powerpoint/2010/main" val="886727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Making Ajax Requests with </a:t>
            </a:r>
            <a:r>
              <a:rPr lang="en-US" dirty="0" smtClean="0">
                <a:solidFill>
                  <a:schemeClr val="bg1"/>
                </a:solidFill>
              </a:rPr>
              <a:t>jQuery</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85</a:t>
            </a:fld>
            <a:endParaRPr lang="en-US"/>
          </a:p>
        </p:txBody>
      </p:sp>
    </p:spTree>
    <p:extLst>
      <p:ext uri="{BB962C8B-B14F-4D97-AF65-F5344CB8AC3E}">
        <p14:creationId xmlns:p14="http://schemas.microsoft.com/office/powerpoint/2010/main" val="234615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Using Knockout</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86</a:t>
            </a:fld>
            <a:endParaRPr lang="en-US"/>
          </a:p>
        </p:txBody>
      </p:sp>
    </p:spTree>
    <p:extLst>
      <p:ext uri="{BB962C8B-B14F-4D97-AF65-F5344CB8AC3E}">
        <p14:creationId xmlns:p14="http://schemas.microsoft.com/office/powerpoint/2010/main" val="3435350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15350" y="5317121"/>
            <a:ext cx="3343275" cy="1190625"/>
          </a:xfrm>
          <a:prstGeom prst="rect">
            <a:avLst/>
          </a:prstGeom>
          <a:ln>
            <a:solidFill>
              <a:schemeClr val="accent1"/>
            </a:solidFill>
          </a:ln>
        </p:spPr>
      </p:pic>
      <p:sp>
        <p:nvSpPr>
          <p:cNvPr id="7" name="Text Placeholder 6"/>
          <p:cNvSpPr>
            <a:spLocks noGrp="1"/>
          </p:cNvSpPr>
          <p:nvPr>
            <p:ph type="body" sz="quarter" idx="13"/>
          </p:nvPr>
        </p:nvSpPr>
        <p:spPr/>
        <p:txBody>
          <a:bodyPr/>
          <a:lstStyle/>
          <a:p>
            <a:r>
              <a:rPr lang="en-US" dirty="0"/>
              <a:t>Understanding HTTP Web Services</a:t>
            </a:r>
          </a:p>
        </p:txBody>
      </p:sp>
      <p:sp>
        <p:nvSpPr>
          <p:cNvPr id="8" name="Text Placeholder 7"/>
          <p:cNvSpPr>
            <a:spLocks noGrp="1"/>
          </p:cNvSpPr>
          <p:nvPr>
            <p:ph type="body" sz="quarter" idx="16"/>
          </p:nvPr>
        </p:nvSpPr>
        <p:spPr/>
        <p:txBody>
          <a:bodyPr/>
          <a:lstStyle/>
          <a:p>
            <a:r>
              <a:rPr lang="en-US" dirty="0" smtClean="0"/>
              <a:t>4</a:t>
            </a:r>
            <a:endParaRPr lang="en-US" dirty="0"/>
          </a:p>
        </p:txBody>
      </p:sp>
      <p:sp>
        <p:nvSpPr>
          <p:cNvPr id="3" name="Date Placeholder 2"/>
          <p:cNvSpPr>
            <a:spLocks noGrp="1"/>
          </p:cNvSpPr>
          <p:nvPr>
            <p:ph type="dt" sz="half" idx="4294967295"/>
          </p:nvPr>
        </p:nvSpPr>
        <p:spPr>
          <a:xfrm>
            <a:off x="0" y="6538913"/>
            <a:ext cx="2743200" cy="254000"/>
          </a:xfrm>
        </p:spPr>
        <p:txBody>
          <a:bodyPr/>
          <a:lstStyle/>
          <a:p>
            <a:r>
              <a:rPr lang="en-US" smtClean="0"/>
              <a:t>26 March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87</a:t>
            </a:fld>
            <a:endParaRPr lang="en-US"/>
          </a:p>
        </p:txBody>
      </p:sp>
    </p:spTree>
    <p:extLst>
      <p:ext uri="{BB962C8B-B14F-4D97-AF65-F5344CB8AC3E}">
        <p14:creationId xmlns:p14="http://schemas.microsoft.com/office/powerpoint/2010/main" val="3144425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I explain the </a:t>
            </a:r>
            <a:r>
              <a:rPr lang="en-US" sz="2000" dirty="0">
                <a:solidFill>
                  <a:srgbClr val="FF0000"/>
                </a:solidFill>
              </a:rPr>
              <a:t>different ways</a:t>
            </a:r>
            <a:r>
              <a:rPr lang="en-US" sz="2000" dirty="0"/>
              <a:t> in </a:t>
            </a:r>
            <a:r>
              <a:rPr lang="en-US" sz="2000" dirty="0">
                <a:solidFill>
                  <a:srgbClr val="0070C0"/>
                </a:solidFill>
              </a:rPr>
              <a:t>which</a:t>
            </a:r>
            <a:r>
              <a:rPr lang="en-US" sz="2000" dirty="0"/>
              <a:t> </a:t>
            </a:r>
            <a:r>
              <a:rPr lang="en-US" sz="2000" dirty="0">
                <a:solidFill>
                  <a:srgbClr val="FF0000"/>
                </a:solidFill>
              </a:rPr>
              <a:t>ASP.NET Web API</a:t>
            </a:r>
            <a:r>
              <a:rPr lang="en-US" sz="2000" dirty="0"/>
              <a:t> can be </a:t>
            </a:r>
            <a:r>
              <a:rPr lang="en-US" sz="2000" dirty="0">
                <a:solidFill>
                  <a:srgbClr val="0070C0"/>
                </a:solidFill>
              </a:rPr>
              <a:t>used</a:t>
            </a:r>
            <a:r>
              <a:rPr lang="en-US" sz="2000" dirty="0"/>
              <a:t> to </a:t>
            </a:r>
            <a:r>
              <a:rPr lang="en-US" sz="2000" dirty="0">
                <a:solidFill>
                  <a:srgbClr val="FF0000"/>
                </a:solidFill>
              </a:rPr>
              <a:t>deliver</a:t>
            </a:r>
            <a:r>
              <a:rPr lang="en-US" sz="2000" dirty="0"/>
              <a:t> an </a:t>
            </a:r>
            <a:r>
              <a:rPr lang="en-US" sz="2000" dirty="0">
                <a:solidFill>
                  <a:srgbClr val="FF0000"/>
                </a:solidFill>
              </a:rPr>
              <a:t>HTTP web service</a:t>
            </a:r>
            <a:r>
              <a:rPr lang="en-US" sz="2000" dirty="0"/>
              <a:t> and the </a:t>
            </a:r>
            <a:r>
              <a:rPr lang="en-US" sz="2000" dirty="0">
                <a:solidFill>
                  <a:srgbClr val="0070C0"/>
                </a:solidFill>
              </a:rPr>
              <a:t>kinds of </a:t>
            </a:r>
            <a:r>
              <a:rPr lang="en-US" sz="2000" dirty="0">
                <a:solidFill>
                  <a:srgbClr val="FF0000"/>
                </a:solidFill>
              </a:rPr>
              <a:t>clients</a:t>
            </a:r>
            <a:r>
              <a:rPr lang="en-US" sz="2000" dirty="0"/>
              <a:t> that </a:t>
            </a:r>
            <a:r>
              <a:rPr lang="en-US" sz="2000" dirty="0">
                <a:solidFill>
                  <a:srgbClr val="0070C0"/>
                </a:solidFill>
              </a:rPr>
              <a:t>each </a:t>
            </a:r>
            <a:r>
              <a:rPr lang="en-US" sz="2000" dirty="0" smtClean="0">
                <a:solidFill>
                  <a:srgbClr val="0070C0"/>
                </a:solidFill>
              </a:rPr>
              <a:t>arrangement </a:t>
            </a:r>
            <a:r>
              <a:rPr lang="en-US" sz="2000" dirty="0" smtClean="0">
                <a:solidFill>
                  <a:srgbClr val="FF0000"/>
                </a:solidFill>
              </a:rPr>
              <a:t>best suits</a:t>
            </a:r>
            <a:r>
              <a:rPr lang="en-US" sz="2000" dirty="0" smtClean="0"/>
              <a:t>.</a:t>
            </a:r>
          </a:p>
          <a:p>
            <a:pPr marL="461963" indent="-234950">
              <a:buFont typeface="Wingdings" panose="05000000000000000000" pitchFamily="2" charset="2"/>
              <a:buChar char="§"/>
            </a:pPr>
            <a:r>
              <a:rPr lang="en-US" sz="2000" dirty="0" smtClean="0"/>
              <a:t>I </a:t>
            </a:r>
            <a:r>
              <a:rPr lang="en-US" sz="2000" dirty="0"/>
              <a:t>build on this foundation to describe the two broad </a:t>
            </a:r>
            <a:r>
              <a:rPr lang="en-US" sz="2000" dirty="0" smtClean="0"/>
              <a:t>categories </a:t>
            </a:r>
            <a:r>
              <a:rPr lang="en-US" sz="2000" dirty="0"/>
              <a:t>of web service that you can </a:t>
            </a:r>
            <a:r>
              <a:rPr lang="en-US" sz="2000" dirty="0" smtClean="0"/>
              <a:t>create:</a:t>
            </a:r>
          </a:p>
          <a:p>
            <a:pPr marL="687388" indent="-225425">
              <a:buFont typeface="Wingdings" panose="05000000000000000000" pitchFamily="2" charset="2"/>
              <a:buChar char="ü"/>
            </a:pPr>
            <a:r>
              <a:rPr lang="en-US" sz="2000" dirty="0" smtClean="0">
                <a:solidFill>
                  <a:srgbClr val="FF0000"/>
                </a:solidFill>
              </a:rPr>
              <a:t>simple </a:t>
            </a:r>
            <a:r>
              <a:rPr lang="en-US" sz="2000" dirty="0">
                <a:solidFill>
                  <a:srgbClr val="FF0000"/>
                </a:solidFill>
              </a:rPr>
              <a:t>web services</a:t>
            </a:r>
            <a:r>
              <a:rPr lang="en-US" sz="2000" dirty="0"/>
              <a:t> (like the one I created in Chapter 2) </a:t>
            </a:r>
            <a:r>
              <a:rPr lang="en-US" sz="2000" dirty="0" smtClean="0"/>
              <a:t>and</a:t>
            </a:r>
          </a:p>
          <a:p>
            <a:pPr marL="687388" indent="-225425">
              <a:buFont typeface="Wingdings" panose="05000000000000000000" pitchFamily="2" charset="2"/>
              <a:buChar char="ü"/>
            </a:pPr>
            <a:r>
              <a:rPr lang="en-US" sz="2000" dirty="0" smtClean="0">
                <a:solidFill>
                  <a:srgbClr val="FF0000"/>
                </a:solidFill>
              </a:rPr>
              <a:t>RESTful </a:t>
            </a:r>
            <a:r>
              <a:rPr lang="en-US" sz="2000" dirty="0">
                <a:solidFill>
                  <a:srgbClr val="FF0000"/>
                </a:solidFill>
              </a:rPr>
              <a:t>web services</a:t>
            </a:r>
            <a:r>
              <a:rPr lang="en-US" sz="2000" dirty="0"/>
              <a:t>, which are </a:t>
            </a:r>
            <a:r>
              <a:rPr lang="en-US" sz="2000" dirty="0">
                <a:solidFill>
                  <a:srgbClr val="0070C0"/>
                </a:solidFill>
              </a:rPr>
              <a:t>more</a:t>
            </a:r>
            <a:r>
              <a:rPr lang="en-US" sz="2000" dirty="0"/>
              <a:t> </a:t>
            </a:r>
            <a:r>
              <a:rPr lang="en-US" sz="2000" dirty="0">
                <a:solidFill>
                  <a:srgbClr val="FF0000"/>
                </a:solidFill>
              </a:rPr>
              <a:t>complex</a:t>
            </a:r>
            <a:r>
              <a:rPr lang="en-US" sz="2000" dirty="0"/>
              <a:t> but are </a:t>
            </a:r>
            <a:r>
              <a:rPr lang="en-US" sz="2000" dirty="0">
                <a:solidFill>
                  <a:srgbClr val="0070C0"/>
                </a:solidFill>
              </a:rPr>
              <a:t>easier</a:t>
            </a:r>
            <a:r>
              <a:rPr lang="en-US" sz="2000" dirty="0"/>
              <a:t> to </a:t>
            </a:r>
            <a:r>
              <a:rPr lang="en-US" sz="2000" dirty="0" smtClean="0">
                <a:solidFill>
                  <a:srgbClr val="FF0000"/>
                </a:solidFill>
              </a:rPr>
              <a:t>maintain</a:t>
            </a:r>
          </a:p>
          <a:p>
            <a:pPr marL="461963" indent="-234950">
              <a:buFont typeface="Wingdings" panose="05000000000000000000" pitchFamily="2" charset="2"/>
              <a:buChar char="§"/>
            </a:pPr>
            <a:r>
              <a:rPr lang="en-US" sz="2000" dirty="0" smtClean="0"/>
              <a:t>The </a:t>
            </a:r>
            <a:r>
              <a:rPr lang="en-US" sz="2000" dirty="0"/>
              <a:t>choice between simple and RESTful web services echoes </a:t>
            </a:r>
            <a:r>
              <a:rPr lang="en-US" sz="2000" dirty="0">
                <a:solidFill>
                  <a:srgbClr val="FF0000"/>
                </a:solidFill>
              </a:rPr>
              <a:t>themes</a:t>
            </a:r>
            <a:r>
              <a:rPr lang="en-US" sz="2000" dirty="0"/>
              <a:t> that run through </a:t>
            </a:r>
            <a:r>
              <a:rPr lang="en-US" sz="2000" dirty="0">
                <a:solidFill>
                  <a:srgbClr val="FF0000"/>
                </a:solidFill>
              </a:rPr>
              <a:t>MVC framework </a:t>
            </a:r>
            <a:r>
              <a:rPr lang="en-US" sz="2000" dirty="0" smtClean="0">
                <a:solidFill>
                  <a:srgbClr val="FF0000"/>
                </a:solidFill>
              </a:rPr>
              <a:t>development</a:t>
            </a:r>
            <a:r>
              <a:rPr lang="en-US" sz="2000" dirty="0" smtClean="0"/>
              <a:t>:</a:t>
            </a:r>
          </a:p>
          <a:p>
            <a:pPr marL="687388" lvl="1" indent="-225425">
              <a:buFont typeface="Wingdings" panose="05000000000000000000" pitchFamily="2" charset="2"/>
              <a:buChar char="ü"/>
            </a:pPr>
            <a:r>
              <a:rPr lang="en-US" dirty="0" smtClean="0"/>
              <a:t>an </a:t>
            </a:r>
            <a:r>
              <a:rPr lang="en-US" dirty="0"/>
              <a:t>initial investment of design and development </a:t>
            </a:r>
            <a:r>
              <a:rPr lang="en-US" dirty="0" smtClean="0"/>
              <a:t>time</a:t>
            </a:r>
          </a:p>
          <a:p>
            <a:pPr marL="687388" lvl="1" indent="-225425">
              <a:buFont typeface="Wingdings" panose="05000000000000000000" pitchFamily="2" charset="2"/>
              <a:buChar char="ü"/>
            </a:pPr>
            <a:r>
              <a:rPr lang="en-US" dirty="0" smtClean="0"/>
              <a:t>that </a:t>
            </a:r>
            <a:r>
              <a:rPr lang="en-US" dirty="0"/>
              <a:t>is paid back through a </a:t>
            </a:r>
            <a:r>
              <a:rPr lang="en-US" dirty="0">
                <a:solidFill>
                  <a:srgbClr val="FF0000"/>
                </a:solidFill>
              </a:rPr>
              <a:t>loosely coupled system</a:t>
            </a:r>
            <a:r>
              <a:rPr lang="en-US" dirty="0"/>
              <a:t> that is easier to change over </a:t>
            </a:r>
            <a:r>
              <a:rPr lang="en-US" dirty="0" smtClean="0"/>
              <a:t>time.</a:t>
            </a:r>
          </a:p>
          <a:p>
            <a:pPr marL="461963" indent="-234950">
              <a:buFont typeface="Wingdings" panose="05000000000000000000" pitchFamily="2" charset="2"/>
              <a:buChar char="§"/>
            </a:pPr>
            <a:r>
              <a:rPr lang="en-US" sz="2000" dirty="0" smtClean="0"/>
              <a:t>To </a:t>
            </a:r>
            <a:r>
              <a:rPr lang="en-US" sz="2000" dirty="0"/>
              <a:t>explain </a:t>
            </a:r>
            <a:r>
              <a:rPr lang="en-US" sz="2000" dirty="0">
                <a:solidFill>
                  <a:srgbClr val="FF0000"/>
                </a:solidFill>
              </a:rPr>
              <a:t>RESTful web services</a:t>
            </a:r>
            <a:r>
              <a:rPr lang="en-US" sz="2000" dirty="0"/>
              <a:t>, I describe the process for designing and evolving an API that allows a client to consume the service in a loosely coupled </a:t>
            </a:r>
            <a:r>
              <a:rPr lang="en-US" sz="2000" dirty="0" smtClean="0"/>
              <a:t>way.</a:t>
            </a:r>
          </a:p>
          <a:p>
            <a:pPr marL="461963" indent="-234950">
              <a:buFont typeface="Wingdings" panose="05000000000000000000" pitchFamily="2" charset="2"/>
              <a:buChar char="§"/>
            </a:pPr>
            <a:r>
              <a:rPr lang="en-US" sz="2000" dirty="0" smtClean="0"/>
              <a:t>The </a:t>
            </a:r>
            <a:r>
              <a:rPr lang="en-US" sz="2000" dirty="0"/>
              <a:t>result is a description of a </a:t>
            </a:r>
            <a:r>
              <a:rPr lang="en-US" sz="2000" dirty="0">
                <a:solidFill>
                  <a:srgbClr val="FF0000"/>
                </a:solidFill>
              </a:rPr>
              <a:t>RESTful API</a:t>
            </a:r>
            <a:r>
              <a:rPr lang="en-US" sz="2000" dirty="0"/>
              <a:t> that may strike you as rather abstract, but don’t worry because I back this up with implementation examples in Chapter 5–8, as well as detailed explanations of the ASP.NET Web API features throughout this book</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88</a:t>
            </a:fld>
            <a:endParaRPr lang="en-US"/>
          </a:p>
        </p:txBody>
      </p:sp>
    </p:spTree>
    <p:extLst>
      <p:ext uri="{BB962C8B-B14F-4D97-AF65-F5344CB8AC3E}">
        <p14:creationId xmlns:p14="http://schemas.microsoft.com/office/powerpoint/2010/main" val="3880289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ASP.NET Web </a:t>
            </a:r>
            <a:r>
              <a:rPr lang="en-US" dirty="0" smtClean="0">
                <a:solidFill>
                  <a:schemeClr val="bg1"/>
                </a:solidFill>
              </a:rPr>
              <a:t>API</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ASP.NET Web API solves a simple problem: it creates </a:t>
            </a:r>
            <a:r>
              <a:rPr lang="en-US" sz="2000" dirty="0">
                <a:solidFill>
                  <a:srgbClr val="FF0000"/>
                </a:solidFill>
              </a:rPr>
              <a:t>services</a:t>
            </a:r>
            <a:r>
              <a:rPr lang="en-US" sz="2000" dirty="0"/>
              <a:t> that </a:t>
            </a:r>
            <a:r>
              <a:rPr lang="en-US" sz="2000" dirty="0">
                <a:solidFill>
                  <a:srgbClr val="0070C0"/>
                </a:solidFill>
              </a:rPr>
              <a:t>deliver</a:t>
            </a:r>
            <a:r>
              <a:rPr lang="en-US" sz="2000" dirty="0">
                <a:solidFill>
                  <a:srgbClr val="FF0000"/>
                </a:solidFill>
              </a:rPr>
              <a:t> data</a:t>
            </a:r>
            <a:r>
              <a:rPr lang="en-US" sz="2000" dirty="0"/>
              <a:t> from </a:t>
            </a:r>
            <a:r>
              <a:rPr lang="en-US" sz="2000" dirty="0">
                <a:solidFill>
                  <a:srgbClr val="FF0000"/>
                </a:solidFill>
              </a:rPr>
              <a:t>ASP.NET applications</a:t>
            </a:r>
            <a:r>
              <a:rPr lang="en-US" sz="2000" dirty="0"/>
              <a:t> to </a:t>
            </a:r>
            <a:r>
              <a:rPr lang="en-US" sz="2000" dirty="0">
                <a:solidFill>
                  <a:srgbClr val="FF0000"/>
                </a:solidFill>
              </a:rPr>
              <a:t>clients</a:t>
            </a:r>
            <a:r>
              <a:rPr lang="en-US" sz="2000" dirty="0"/>
              <a:t> over </a:t>
            </a:r>
            <a:r>
              <a:rPr lang="en-US" sz="2000" dirty="0">
                <a:solidFill>
                  <a:srgbClr val="FF0000"/>
                </a:solidFill>
              </a:rPr>
              <a:t>HTTP</a:t>
            </a:r>
            <a:r>
              <a:rPr lang="en-US" sz="2000" dirty="0"/>
              <a:t> </a:t>
            </a:r>
            <a:r>
              <a:rPr lang="en-US" sz="2000" dirty="0">
                <a:solidFill>
                  <a:srgbClr val="0070C0"/>
                </a:solidFill>
              </a:rPr>
              <a:t>requests</a:t>
            </a:r>
            <a:r>
              <a:rPr lang="en-US" sz="2000" dirty="0"/>
              <a:t>, known as </a:t>
            </a:r>
            <a:r>
              <a:rPr lang="en-US" sz="2000" dirty="0">
                <a:solidFill>
                  <a:srgbClr val="FF0000"/>
                </a:solidFill>
              </a:rPr>
              <a:t>HTTP web </a:t>
            </a:r>
            <a:r>
              <a:rPr lang="en-US" sz="2000" dirty="0" smtClean="0">
                <a:solidFill>
                  <a:srgbClr val="FF0000"/>
                </a:solidFill>
              </a:rPr>
              <a:t>services</a:t>
            </a:r>
            <a:r>
              <a:rPr lang="en-US" sz="2000" dirty="0" smtClean="0"/>
              <a:t>.</a:t>
            </a:r>
          </a:p>
          <a:p>
            <a:pPr marL="461963">
              <a:buFont typeface="Wingdings" panose="05000000000000000000" pitchFamily="2" charset="2"/>
              <a:buChar char="§"/>
            </a:pPr>
            <a:r>
              <a:rPr lang="en-US" sz="2000" dirty="0" smtClean="0"/>
              <a:t>This </a:t>
            </a:r>
            <a:r>
              <a:rPr lang="en-US" sz="2000" dirty="0"/>
              <a:t>may sound similar to the MVC framework, but the difference is that </a:t>
            </a:r>
            <a:r>
              <a:rPr lang="en-US" sz="2000" dirty="0">
                <a:solidFill>
                  <a:srgbClr val="FF0000"/>
                </a:solidFill>
              </a:rPr>
              <a:t>MVC </a:t>
            </a:r>
            <a:r>
              <a:rPr lang="en-US" sz="2000" dirty="0"/>
              <a:t>usually </a:t>
            </a:r>
            <a:r>
              <a:rPr lang="en-US" sz="2000" dirty="0">
                <a:solidFill>
                  <a:srgbClr val="0070C0"/>
                </a:solidFill>
              </a:rPr>
              <a:t>delivers</a:t>
            </a:r>
            <a:r>
              <a:rPr lang="en-US" sz="2000" dirty="0"/>
              <a:t> </a:t>
            </a:r>
            <a:r>
              <a:rPr lang="en-US" sz="2000" dirty="0">
                <a:solidFill>
                  <a:srgbClr val="FF0000"/>
                </a:solidFill>
              </a:rPr>
              <a:t>content</a:t>
            </a:r>
            <a:r>
              <a:rPr lang="en-US" sz="2000" dirty="0"/>
              <a:t> that mixes the </a:t>
            </a:r>
            <a:r>
              <a:rPr lang="en-US" sz="2000" dirty="0">
                <a:solidFill>
                  <a:srgbClr val="FF0000"/>
                </a:solidFill>
              </a:rPr>
              <a:t>data </a:t>
            </a:r>
            <a:r>
              <a:rPr lang="en-US" sz="2000" dirty="0">
                <a:solidFill>
                  <a:srgbClr val="0070C0"/>
                </a:solidFill>
              </a:rPr>
              <a:t>with</a:t>
            </a:r>
            <a:r>
              <a:rPr lang="en-US" sz="2000" dirty="0">
                <a:solidFill>
                  <a:srgbClr val="FF0000"/>
                </a:solidFill>
              </a:rPr>
              <a:t> presentation instructions </a:t>
            </a:r>
            <a:r>
              <a:rPr lang="en-US" sz="2000" dirty="0"/>
              <a:t>to the </a:t>
            </a:r>
            <a:r>
              <a:rPr lang="en-US" sz="2000" dirty="0" smtClean="0">
                <a:solidFill>
                  <a:srgbClr val="FF0000"/>
                </a:solidFill>
              </a:rPr>
              <a:t>client</a:t>
            </a:r>
            <a:r>
              <a:rPr lang="en-US" sz="2000" dirty="0" smtClean="0"/>
              <a:t>.</a:t>
            </a:r>
          </a:p>
          <a:p>
            <a:pPr marL="461963">
              <a:buFont typeface="Wingdings" panose="05000000000000000000" pitchFamily="2" charset="2"/>
              <a:buChar char="§"/>
            </a:pPr>
            <a:r>
              <a:rPr lang="en-US" sz="2000" dirty="0" smtClean="0">
                <a:solidFill>
                  <a:srgbClr val="FF0000"/>
                </a:solidFill>
              </a:rPr>
              <a:t>Figure </a:t>
            </a:r>
            <a:r>
              <a:rPr lang="en-US" sz="2000" dirty="0">
                <a:solidFill>
                  <a:srgbClr val="FF0000"/>
                </a:solidFill>
              </a:rPr>
              <a:t>4-1</a:t>
            </a:r>
            <a:r>
              <a:rPr lang="en-US" sz="2000" dirty="0"/>
              <a:t> shows the standard arrangement of </a:t>
            </a:r>
            <a:r>
              <a:rPr lang="en-US" sz="2000" dirty="0">
                <a:solidFill>
                  <a:srgbClr val="0070C0"/>
                </a:solidFill>
              </a:rPr>
              <a:t>components</a:t>
            </a:r>
            <a:r>
              <a:rPr lang="en-US" sz="2000" dirty="0"/>
              <a:t> in an </a:t>
            </a:r>
            <a:r>
              <a:rPr lang="en-US" sz="2000" dirty="0">
                <a:solidFill>
                  <a:srgbClr val="FF0000"/>
                </a:solidFill>
              </a:rPr>
              <a:t>MVC framework</a:t>
            </a:r>
            <a:r>
              <a:rPr lang="en-US" sz="2000" dirty="0"/>
              <a:t> </a:t>
            </a:r>
            <a:r>
              <a:rPr lang="en-US" sz="2000" dirty="0" smtClean="0">
                <a:solidFill>
                  <a:srgbClr val="0070C0"/>
                </a:solidFill>
              </a:rPr>
              <a:t>application</a:t>
            </a:r>
            <a:r>
              <a:rPr lang="en-US" sz="2000" dirty="0" smtClean="0"/>
              <a:t>.</a:t>
            </a:r>
          </a:p>
          <a:p>
            <a:pPr marL="687388" lvl="1" indent="-220663">
              <a:buFont typeface="Wingdings" panose="05000000000000000000" pitchFamily="2" charset="2"/>
              <a:buChar char="ü"/>
            </a:pPr>
            <a:r>
              <a:rPr lang="en-US" dirty="0" smtClean="0"/>
              <a:t>The </a:t>
            </a:r>
            <a:r>
              <a:rPr lang="en-US" dirty="0"/>
              <a:t>MVC framework view combines </a:t>
            </a:r>
            <a:r>
              <a:rPr lang="en-US" dirty="0">
                <a:solidFill>
                  <a:srgbClr val="FF0000"/>
                </a:solidFill>
              </a:rPr>
              <a:t>Razor markup </a:t>
            </a:r>
            <a:r>
              <a:rPr lang="en-US" dirty="0">
                <a:solidFill>
                  <a:srgbClr val="0070C0"/>
                </a:solidFill>
              </a:rPr>
              <a:t>with</a:t>
            </a:r>
            <a:r>
              <a:rPr lang="en-US" dirty="0">
                <a:solidFill>
                  <a:srgbClr val="FF0000"/>
                </a:solidFill>
              </a:rPr>
              <a:t> model data</a:t>
            </a:r>
            <a:r>
              <a:rPr lang="en-US" dirty="0"/>
              <a:t> to </a:t>
            </a:r>
            <a:r>
              <a:rPr lang="en-US" dirty="0">
                <a:solidFill>
                  <a:srgbClr val="0070C0"/>
                </a:solidFill>
              </a:rPr>
              <a:t>generate</a:t>
            </a:r>
            <a:r>
              <a:rPr lang="en-US" dirty="0"/>
              <a:t> </a:t>
            </a:r>
            <a:r>
              <a:rPr lang="en-US" dirty="0">
                <a:solidFill>
                  <a:srgbClr val="FF0000"/>
                </a:solidFill>
              </a:rPr>
              <a:t>content</a:t>
            </a:r>
            <a:r>
              <a:rPr lang="en-US" dirty="0"/>
              <a:t> that can be </a:t>
            </a:r>
            <a:r>
              <a:rPr lang="en-US" dirty="0">
                <a:solidFill>
                  <a:srgbClr val="0070C0"/>
                </a:solidFill>
              </a:rPr>
              <a:t>presented</a:t>
            </a:r>
            <a:r>
              <a:rPr lang="en-US" dirty="0"/>
              <a:t> to the </a:t>
            </a:r>
            <a:r>
              <a:rPr lang="en-US" dirty="0">
                <a:solidFill>
                  <a:srgbClr val="FF0000"/>
                </a:solidFill>
              </a:rPr>
              <a:t>user</a:t>
            </a:r>
            <a:r>
              <a:rPr lang="en-US" dirty="0"/>
              <a:t>, typically as a combination of </a:t>
            </a:r>
            <a:r>
              <a:rPr lang="en-US" dirty="0">
                <a:solidFill>
                  <a:srgbClr val="FF0000"/>
                </a:solidFill>
              </a:rPr>
              <a:t>HTML</a:t>
            </a:r>
            <a:r>
              <a:rPr lang="en-US" dirty="0"/>
              <a:t>, </a:t>
            </a:r>
            <a:r>
              <a:rPr lang="en-US" dirty="0">
                <a:solidFill>
                  <a:srgbClr val="FF0000"/>
                </a:solidFill>
              </a:rPr>
              <a:t>CSS</a:t>
            </a:r>
            <a:r>
              <a:rPr lang="en-US" dirty="0"/>
              <a:t>, and </a:t>
            </a:r>
            <a:r>
              <a:rPr lang="en-US" dirty="0" smtClean="0">
                <a:solidFill>
                  <a:srgbClr val="FF0000"/>
                </a:solidFill>
              </a:rPr>
              <a:t>JavaScript</a:t>
            </a:r>
            <a:r>
              <a:rPr lang="en-US" dirty="0" smtClean="0"/>
              <a:t>.</a:t>
            </a:r>
          </a:p>
          <a:p>
            <a:pPr marL="461963">
              <a:buFont typeface="Wingdings" panose="05000000000000000000" pitchFamily="2" charset="2"/>
              <a:buChar char="§"/>
            </a:pPr>
            <a:r>
              <a:rPr lang="en-US" sz="2000" dirty="0" smtClean="0"/>
              <a:t>ASP.NET </a:t>
            </a:r>
            <a:r>
              <a:rPr lang="en-US" sz="2000" dirty="0"/>
              <a:t>Web API also uses a </a:t>
            </a:r>
            <a:r>
              <a:rPr lang="en-US" sz="2000" dirty="0">
                <a:solidFill>
                  <a:srgbClr val="0070C0"/>
                </a:solidFill>
              </a:rPr>
              <a:t>controller</a:t>
            </a:r>
            <a:r>
              <a:rPr lang="en-US" sz="2000" dirty="0"/>
              <a:t> and a </a:t>
            </a:r>
            <a:r>
              <a:rPr lang="en-US" sz="2000" dirty="0">
                <a:solidFill>
                  <a:srgbClr val="0070C0"/>
                </a:solidFill>
              </a:rPr>
              <a:t>model</a:t>
            </a:r>
            <a:r>
              <a:rPr lang="en-US" sz="2000" dirty="0"/>
              <a:t>, but it </a:t>
            </a:r>
            <a:r>
              <a:rPr lang="en-US" sz="2000" dirty="0">
                <a:solidFill>
                  <a:srgbClr val="FF0000"/>
                </a:solidFill>
              </a:rPr>
              <a:t>doesn’t</a:t>
            </a:r>
            <a:r>
              <a:rPr lang="en-US" sz="2000" dirty="0"/>
              <a:t> have </a:t>
            </a:r>
            <a:r>
              <a:rPr lang="en-US" sz="2000" dirty="0" smtClean="0">
                <a:solidFill>
                  <a:srgbClr val="FF0000"/>
                </a:solidFill>
              </a:rPr>
              <a:t>views</a:t>
            </a:r>
            <a:r>
              <a:rPr lang="en-US" sz="2000" dirty="0" smtClean="0"/>
              <a:t>.</a:t>
            </a:r>
          </a:p>
          <a:p>
            <a:pPr marL="687388" lvl="1" indent="-220663">
              <a:buFont typeface="Wingdings" panose="05000000000000000000" pitchFamily="2" charset="2"/>
              <a:buChar char="ü"/>
            </a:pPr>
            <a:r>
              <a:rPr lang="en-US" dirty="0" smtClean="0"/>
              <a:t>Instead</a:t>
            </a:r>
            <a:r>
              <a:rPr lang="en-US" dirty="0"/>
              <a:t>, it sends just the </a:t>
            </a:r>
            <a:r>
              <a:rPr lang="en-US" dirty="0">
                <a:solidFill>
                  <a:srgbClr val="FF0000"/>
                </a:solidFill>
              </a:rPr>
              <a:t>data</a:t>
            </a:r>
            <a:r>
              <a:rPr lang="en-US" dirty="0"/>
              <a:t>, as illustrated in </a:t>
            </a:r>
            <a:r>
              <a:rPr lang="en-US" dirty="0">
                <a:solidFill>
                  <a:srgbClr val="FF0000"/>
                </a:solidFill>
              </a:rPr>
              <a:t>Figure 4-2</a:t>
            </a:r>
            <a:r>
              <a:rPr lang="en-US" dirty="0" smtClean="0"/>
              <a:t>.</a:t>
            </a:r>
          </a:p>
          <a:p>
            <a:pPr marL="687388" lvl="1" indent="-220663">
              <a:buFont typeface="Wingdings" panose="05000000000000000000" pitchFamily="2" charset="2"/>
              <a:buChar char="ü"/>
            </a:pPr>
            <a:r>
              <a:rPr lang="en-US" dirty="0"/>
              <a:t>Sending just the data </a:t>
            </a:r>
            <a:r>
              <a:rPr lang="en-US" dirty="0">
                <a:solidFill>
                  <a:srgbClr val="0070C0"/>
                </a:solidFill>
              </a:rPr>
              <a:t>means that </a:t>
            </a:r>
            <a:r>
              <a:rPr lang="en-US" dirty="0">
                <a:solidFill>
                  <a:srgbClr val="FF0000"/>
                </a:solidFill>
              </a:rPr>
              <a:t>presenting</a:t>
            </a:r>
            <a:r>
              <a:rPr lang="en-US" dirty="0"/>
              <a:t> the </a:t>
            </a:r>
            <a:r>
              <a:rPr lang="en-US" dirty="0">
                <a:solidFill>
                  <a:srgbClr val="FF0000"/>
                </a:solidFill>
              </a:rPr>
              <a:t>data</a:t>
            </a:r>
            <a:r>
              <a:rPr lang="en-US" dirty="0"/>
              <a:t> to the </a:t>
            </a:r>
            <a:r>
              <a:rPr lang="en-US" dirty="0">
                <a:solidFill>
                  <a:srgbClr val="FF0000"/>
                </a:solidFill>
              </a:rPr>
              <a:t>user</a:t>
            </a:r>
            <a:r>
              <a:rPr lang="en-US" dirty="0"/>
              <a:t> becomes the </a:t>
            </a:r>
            <a:r>
              <a:rPr lang="en-US" dirty="0">
                <a:solidFill>
                  <a:srgbClr val="FF0000"/>
                </a:solidFill>
              </a:rPr>
              <a:t>responsibility</a:t>
            </a:r>
            <a:r>
              <a:rPr lang="en-US" dirty="0"/>
              <a:t> of the </a:t>
            </a:r>
            <a:r>
              <a:rPr lang="en-US" dirty="0">
                <a:solidFill>
                  <a:srgbClr val="FF0000"/>
                </a:solidFill>
              </a:rPr>
              <a:t>client</a:t>
            </a:r>
            <a:r>
              <a:rPr lang="en-US" dirty="0"/>
              <a:t> that </a:t>
            </a:r>
            <a:r>
              <a:rPr lang="en-US" dirty="0">
                <a:solidFill>
                  <a:srgbClr val="0070C0"/>
                </a:solidFill>
              </a:rPr>
              <a:t>made</a:t>
            </a:r>
            <a:r>
              <a:rPr lang="en-US" dirty="0"/>
              <a:t> the </a:t>
            </a:r>
            <a:r>
              <a:rPr lang="en-US" dirty="0">
                <a:solidFill>
                  <a:srgbClr val="FF0000"/>
                </a:solidFill>
              </a:rPr>
              <a:t>HTTP </a:t>
            </a:r>
            <a:r>
              <a:rPr lang="en-US" dirty="0" smtClean="0">
                <a:solidFill>
                  <a:srgbClr val="FF0000"/>
                </a:solidFill>
              </a:rPr>
              <a:t>request</a:t>
            </a:r>
            <a:r>
              <a:rPr lang="en-US" dirty="0" smtClean="0"/>
              <a:t>.</a:t>
            </a:r>
          </a:p>
          <a:p>
            <a:pPr marL="461963">
              <a:buFont typeface="Wingdings" panose="05000000000000000000" pitchFamily="2" charset="2"/>
              <a:buChar char="§"/>
            </a:pPr>
            <a:r>
              <a:rPr lang="en-US" dirty="0"/>
              <a:t>There are </a:t>
            </a:r>
            <a:r>
              <a:rPr lang="en-US" dirty="0">
                <a:solidFill>
                  <a:srgbClr val="FF0000"/>
                </a:solidFill>
              </a:rPr>
              <a:t>four</a:t>
            </a:r>
            <a:r>
              <a:rPr lang="en-US" dirty="0"/>
              <a:t> </a:t>
            </a:r>
            <a:r>
              <a:rPr lang="en-US" dirty="0">
                <a:solidFill>
                  <a:srgbClr val="0070C0"/>
                </a:solidFill>
              </a:rPr>
              <a:t>different</a:t>
            </a:r>
            <a:r>
              <a:rPr lang="en-US" dirty="0"/>
              <a:t> </a:t>
            </a:r>
            <a:r>
              <a:rPr lang="en-US" dirty="0">
                <a:solidFill>
                  <a:srgbClr val="FF0000"/>
                </a:solidFill>
              </a:rPr>
              <a:t>types</a:t>
            </a:r>
            <a:r>
              <a:rPr lang="en-US" dirty="0"/>
              <a:t> of </a:t>
            </a:r>
            <a:r>
              <a:rPr lang="en-US" dirty="0">
                <a:solidFill>
                  <a:srgbClr val="FF0000"/>
                </a:solidFill>
              </a:rPr>
              <a:t>Web API client</a:t>
            </a:r>
            <a:r>
              <a:rPr lang="en-US" dirty="0"/>
              <a:t>, each of which benefits from a </a:t>
            </a:r>
            <a:r>
              <a:rPr lang="en-US" dirty="0">
                <a:solidFill>
                  <a:srgbClr val="FF0000"/>
                </a:solidFill>
              </a:rPr>
              <a:t>data-only service</a:t>
            </a:r>
            <a:r>
              <a:rPr lang="en-US" dirty="0"/>
              <a:t> in a </a:t>
            </a:r>
            <a:r>
              <a:rPr lang="en-US" dirty="0">
                <a:solidFill>
                  <a:srgbClr val="FF0000"/>
                </a:solidFill>
              </a:rPr>
              <a:t>different</a:t>
            </a:r>
            <a:r>
              <a:rPr lang="en-US" dirty="0"/>
              <a:t> way:</a:t>
            </a:r>
          </a:p>
          <a:p>
            <a:pPr marL="687388" indent="-225425">
              <a:buFont typeface="Wingdings" panose="05000000000000000000" pitchFamily="2" charset="2"/>
              <a:buChar char="ü"/>
            </a:pPr>
            <a:r>
              <a:rPr lang="en-US" dirty="0"/>
              <a:t>single-page </a:t>
            </a:r>
            <a:r>
              <a:rPr lang="en-US" dirty="0" smtClean="0"/>
              <a:t>applications</a:t>
            </a:r>
          </a:p>
          <a:p>
            <a:pPr marL="687388" indent="-225425">
              <a:buFont typeface="Wingdings" panose="05000000000000000000" pitchFamily="2" charset="2"/>
              <a:buChar char="ü"/>
            </a:pPr>
            <a:r>
              <a:rPr lang="en-US" dirty="0" smtClean="0"/>
              <a:t>native applications</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89</a:t>
            </a:fld>
            <a:endParaRPr lang="en-US"/>
          </a:p>
        </p:txBody>
      </p:sp>
    </p:spTree>
    <p:extLst>
      <p:ext uri="{BB962C8B-B14F-4D97-AF65-F5344CB8AC3E}">
        <p14:creationId xmlns:p14="http://schemas.microsoft.com/office/powerpoint/2010/main" val="293390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Part 1: Getting </a:t>
            </a:r>
            <a:r>
              <a:rPr lang="en-US" dirty="0" smtClean="0"/>
              <a:t>Ready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Part 1 of this book provides the information you need to get ready for the rest of the </a:t>
            </a:r>
            <a:r>
              <a:rPr lang="en-US" sz="2000" dirty="0" smtClean="0"/>
              <a:t>book.</a:t>
            </a:r>
          </a:p>
          <a:p>
            <a:pPr marL="461963">
              <a:buFont typeface="Wingdings" panose="05000000000000000000" pitchFamily="2" charset="2"/>
              <a:buChar char="§"/>
            </a:pPr>
            <a:r>
              <a:rPr lang="en-US" sz="2000" dirty="0" smtClean="0"/>
              <a:t>It </a:t>
            </a:r>
            <a:r>
              <a:rPr lang="en-US" sz="2000" dirty="0"/>
              <a:t>includes this chapter and a primer for the techniques you will need to follow the examples in this </a:t>
            </a:r>
            <a:r>
              <a:rPr lang="en-US" sz="2000" dirty="0" smtClean="0"/>
              <a:t>chapter.</a:t>
            </a:r>
          </a:p>
          <a:p>
            <a:pPr marL="461963">
              <a:buFont typeface="Wingdings" panose="05000000000000000000" pitchFamily="2" charset="2"/>
              <a:buChar char="§"/>
            </a:pPr>
            <a:r>
              <a:rPr lang="en-US" sz="2000" dirty="0" smtClean="0"/>
              <a:t>I </a:t>
            </a:r>
            <a:r>
              <a:rPr lang="en-US" sz="2000" dirty="0"/>
              <a:t>also show you how to build your first </a:t>
            </a:r>
            <a:r>
              <a:rPr lang="en-US" sz="2000" dirty="0">
                <a:solidFill>
                  <a:srgbClr val="FF0000"/>
                </a:solidFill>
              </a:rPr>
              <a:t>web service</a:t>
            </a:r>
            <a:r>
              <a:rPr lang="en-US" sz="2000" dirty="0"/>
              <a:t> and </a:t>
            </a:r>
            <a:r>
              <a:rPr lang="en-US" sz="2000" dirty="0">
                <a:solidFill>
                  <a:srgbClr val="FF0000"/>
                </a:solidFill>
              </a:rPr>
              <a:t>single-page client</a:t>
            </a:r>
            <a:r>
              <a:rPr lang="en-US" sz="2000" dirty="0"/>
              <a:t> and take you through the process of building a more </a:t>
            </a:r>
            <a:r>
              <a:rPr lang="en-US" sz="2000" dirty="0">
                <a:solidFill>
                  <a:srgbClr val="0070C0"/>
                </a:solidFill>
              </a:rPr>
              <a:t>realistic</a:t>
            </a:r>
            <a:r>
              <a:rPr lang="en-US" sz="2000" dirty="0">
                <a:solidFill>
                  <a:srgbClr val="FF0000"/>
                </a:solidFill>
              </a:rPr>
              <a:t> application</a:t>
            </a:r>
            <a:r>
              <a:rPr lang="en-US" sz="2000" dirty="0"/>
              <a:t>, called </a:t>
            </a:r>
            <a:r>
              <a:rPr lang="en-US" sz="2000" dirty="0">
                <a:solidFill>
                  <a:srgbClr val="FF0000"/>
                </a:solidFill>
              </a:rPr>
              <a:t>SportsStore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a:t>
            </a:fld>
            <a:endParaRPr lang="en-US"/>
          </a:p>
        </p:txBody>
      </p:sp>
    </p:spTree>
    <p:extLst>
      <p:ext uri="{BB962C8B-B14F-4D97-AF65-F5344CB8AC3E}">
        <p14:creationId xmlns:p14="http://schemas.microsoft.com/office/powerpoint/2010/main" val="1762224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ASP.NET Web </a:t>
            </a:r>
            <a:r>
              <a:rPr lang="en-US" dirty="0" smtClean="0">
                <a:solidFill>
                  <a:schemeClr val="bg1"/>
                </a:solidFill>
              </a:rPr>
              <a:t>API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t>shared-model applications</a:t>
            </a:r>
          </a:p>
          <a:p>
            <a:pPr marL="687388" indent="-225425">
              <a:buFont typeface="Wingdings" panose="05000000000000000000" pitchFamily="2" charset="2"/>
              <a:buChar char="ü"/>
            </a:pPr>
            <a:r>
              <a:rPr lang="en-US" sz="2000" dirty="0" smtClean="0"/>
              <a:t>service </a:t>
            </a:r>
            <a:r>
              <a:rPr lang="en-US" sz="2000" dirty="0"/>
              <a:t>applications</a:t>
            </a:r>
          </a:p>
          <a:p>
            <a:pPr marL="461963">
              <a:buFont typeface="Wingdings" panose="05000000000000000000" pitchFamily="2" charset="2"/>
              <a:buChar char="§"/>
            </a:pPr>
            <a:r>
              <a:rPr lang="en-US" sz="2000" dirty="0"/>
              <a:t>I describe each of the client types in the sections that follow. </a:t>
            </a:r>
          </a:p>
          <a:p>
            <a:pPr marL="461963">
              <a:buFont typeface="Wingdings" panose="05000000000000000000" pitchFamily="2" charset="2"/>
              <a:buChar char="§"/>
            </a:pPr>
            <a:r>
              <a:rPr lang="en-US" sz="2000" dirty="0" smtClean="0"/>
              <a:t>The </a:t>
            </a:r>
            <a:r>
              <a:rPr lang="en-US" sz="2000" dirty="0">
                <a:solidFill>
                  <a:srgbClr val="FF0000"/>
                </a:solidFill>
              </a:rPr>
              <a:t>decision</a:t>
            </a:r>
            <a:r>
              <a:rPr lang="en-US" sz="2000" dirty="0"/>
              <a:t> about </a:t>
            </a:r>
            <a:r>
              <a:rPr lang="en-US" sz="2000" dirty="0">
                <a:solidFill>
                  <a:srgbClr val="0070C0"/>
                </a:solidFill>
              </a:rPr>
              <a:t>which</a:t>
            </a:r>
            <a:r>
              <a:rPr lang="en-US" sz="2000" dirty="0"/>
              <a:t> </a:t>
            </a:r>
            <a:r>
              <a:rPr lang="en-US" sz="2000" dirty="0">
                <a:solidFill>
                  <a:srgbClr val="FF0000"/>
                </a:solidFill>
              </a:rPr>
              <a:t>model</a:t>
            </a:r>
            <a:r>
              <a:rPr lang="en-US" sz="2000" dirty="0"/>
              <a:t> to use is </a:t>
            </a:r>
            <a:r>
              <a:rPr lang="en-US" sz="2000" dirty="0">
                <a:solidFill>
                  <a:srgbClr val="0070C0"/>
                </a:solidFill>
              </a:rPr>
              <a:t>driven largely </a:t>
            </a:r>
            <a:r>
              <a:rPr lang="en-US" sz="2000" dirty="0"/>
              <a:t>by </a:t>
            </a:r>
            <a:r>
              <a:rPr lang="en-US" sz="2000" dirty="0">
                <a:solidFill>
                  <a:srgbClr val="0070C0"/>
                </a:solidFill>
              </a:rPr>
              <a:t>where</a:t>
            </a:r>
            <a:r>
              <a:rPr lang="en-US" sz="2000" dirty="0"/>
              <a:t> </a:t>
            </a:r>
            <a:r>
              <a:rPr lang="en-US" sz="2000" dirty="0">
                <a:solidFill>
                  <a:srgbClr val="FF0000"/>
                </a:solidFill>
              </a:rPr>
              <a:t>raw data</a:t>
            </a:r>
            <a:r>
              <a:rPr lang="en-US" sz="2000" dirty="0"/>
              <a:t> is </a:t>
            </a:r>
            <a:r>
              <a:rPr lang="en-US" sz="2000" dirty="0">
                <a:solidFill>
                  <a:srgbClr val="0070C0"/>
                </a:solidFill>
              </a:rPr>
              <a:t>processed</a:t>
            </a:r>
            <a:r>
              <a:rPr lang="en-US" sz="2000" dirty="0"/>
              <a:t> and </a:t>
            </a:r>
            <a:r>
              <a:rPr lang="en-US" sz="2000" dirty="0">
                <a:solidFill>
                  <a:srgbClr val="0070C0"/>
                </a:solidFill>
              </a:rPr>
              <a:t>combined</a:t>
            </a:r>
            <a:r>
              <a:rPr lang="en-US" sz="2000" dirty="0"/>
              <a:t> with </a:t>
            </a:r>
            <a:r>
              <a:rPr lang="en-US" sz="2000" dirty="0">
                <a:solidFill>
                  <a:srgbClr val="FF0000"/>
                </a:solidFill>
              </a:rPr>
              <a:t>presentation elements</a:t>
            </a:r>
            <a:r>
              <a:rPr lang="en-US" sz="2000" dirty="0"/>
              <a:t> to show to the </a:t>
            </a:r>
            <a:r>
              <a:rPr lang="en-US" sz="2000" dirty="0" smtClean="0">
                <a:solidFill>
                  <a:srgbClr val="FF0000"/>
                </a:solidFill>
              </a:rPr>
              <a:t>user</a:t>
            </a:r>
            <a:r>
              <a:rPr lang="en-US" sz="2000" dirty="0" smtClean="0"/>
              <a:t>.</a:t>
            </a:r>
          </a:p>
          <a:p>
            <a:pPr marL="461963">
              <a:buFont typeface="Wingdings" panose="05000000000000000000" pitchFamily="2" charset="2"/>
              <a:buChar char="§"/>
            </a:pPr>
            <a:r>
              <a:rPr lang="en-US" sz="2000" dirty="0" smtClean="0"/>
              <a:t>The </a:t>
            </a:r>
            <a:r>
              <a:rPr lang="en-US" sz="2000" dirty="0">
                <a:solidFill>
                  <a:srgbClr val="FF0000"/>
                </a:solidFill>
              </a:rPr>
              <a:t>presentation</a:t>
            </a:r>
            <a:r>
              <a:rPr lang="en-US" sz="2000" dirty="0"/>
              <a:t> need not be </a:t>
            </a:r>
            <a:r>
              <a:rPr lang="en-US" sz="2000" dirty="0" smtClean="0">
                <a:solidFill>
                  <a:srgbClr val="FF0000"/>
                </a:solidFill>
              </a:rPr>
              <a:t>HTML</a:t>
            </a:r>
          </a:p>
          <a:p>
            <a:pPr marL="687388" indent="-225425">
              <a:buFont typeface="Wingdings" panose="05000000000000000000" pitchFamily="2" charset="2"/>
              <a:buChar char="ü"/>
            </a:pPr>
            <a:r>
              <a:rPr lang="en-US" sz="2000" dirty="0" smtClean="0"/>
              <a:t>native </a:t>
            </a:r>
            <a:r>
              <a:rPr lang="en-US" sz="2000" dirty="0"/>
              <a:t>clients use their own </a:t>
            </a:r>
            <a:r>
              <a:rPr lang="en-US" sz="2000" dirty="0">
                <a:solidFill>
                  <a:srgbClr val="FF0000"/>
                </a:solidFill>
              </a:rPr>
              <a:t>UI toolkits</a:t>
            </a:r>
            <a:r>
              <a:rPr lang="en-US" sz="2000" dirty="0"/>
              <a:t>, </a:t>
            </a:r>
            <a:r>
              <a:rPr lang="en-US" sz="2000" dirty="0" smtClean="0"/>
              <a:t>and</a:t>
            </a:r>
          </a:p>
          <a:p>
            <a:pPr marL="687388" indent="-225425">
              <a:buFont typeface="Wingdings" panose="05000000000000000000" pitchFamily="2" charset="2"/>
              <a:buChar char="ü"/>
            </a:pPr>
            <a:r>
              <a:rPr lang="en-US" sz="2000" dirty="0" smtClean="0">
                <a:solidFill>
                  <a:srgbClr val="FF0000"/>
                </a:solidFill>
              </a:rPr>
              <a:t>service </a:t>
            </a:r>
            <a:r>
              <a:rPr lang="en-US" sz="2000" dirty="0">
                <a:solidFill>
                  <a:srgbClr val="FF0000"/>
                </a:solidFill>
              </a:rPr>
              <a:t>applications </a:t>
            </a:r>
            <a:r>
              <a:rPr lang="en-US" sz="2000" dirty="0"/>
              <a:t>may </a:t>
            </a:r>
            <a:r>
              <a:rPr lang="en-US" sz="2000" dirty="0">
                <a:solidFill>
                  <a:srgbClr val="FF0000"/>
                </a:solidFill>
              </a:rPr>
              <a:t>not present </a:t>
            </a:r>
            <a:r>
              <a:rPr lang="en-US" sz="2000" dirty="0"/>
              <a:t>the </a:t>
            </a:r>
            <a:r>
              <a:rPr lang="en-US" sz="2000" dirty="0">
                <a:solidFill>
                  <a:srgbClr val="FF0000"/>
                </a:solidFill>
              </a:rPr>
              <a:t>data</a:t>
            </a:r>
            <a:r>
              <a:rPr lang="en-US" sz="2000" dirty="0"/>
              <a:t> to a </a:t>
            </a:r>
            <a:r>
              <a:rPr lang="en-US" sz="2000" dirty="0">
                <a:solidFill>
                  <a:srgbClr val="FF0000"/>
                </a:solidFill>
              </a:rPr>
              <a:t>user </a:t>
            </a:r>
            <a:r>
              <a:rPr lang="en-US" sz="2000" dirty="0">
                <a:solidFill>
                  <a:srgbClr val="0070C0"/>
                </a:solidFill>
              </a:rPr>
              <a:t>at </a:t>
            </a:r>
            <a:r>
              <a:rPr lang="en-US" sz="2000" dirty="0" smtClean="0">
                <a:solidFill>
                  <a:srgbClr val="0070C0"/>
                </a:solidFill>
              </a:rPr>
              <a:t>all</a:t>
            </a:r>
            <a:endParaRPr lang="en-US" sz="2000" dirty="0">
              <a:solidFill>
                <a:srgbClr val="0070C0"/>
              </a:solidFill>
            </a:endParaRP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90</a:t>
            </a:fld>
            <a:endParaRPr lang="en-US"/>
          </a:p>
        </p:txBody>
      </p:sp>
    </p:spTree>
    <p:extLst>
      <p:ext uri="{BB962C8B-B14F-4D97-AF65-F5344CB8AC3E}">
        <p14:creationId xmlns:p14="http://schemas.microsoft.com/office/powerpoint/2010/main" val="39726005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4-1 || 4-2</a:t>
            </a:r>
            <a:endParaRPr lang="en-US" dirty="0"/>
          </a:p>
        </p:txBody>
      </p:sp>
      <p:sp>
        <p:nvSpPr>
          <p:cNvPr id="4" name="Date Placeholder 3"/>
          <p:cNvSpPr>
            <a:spLocks noGrp="1"/>
          </p:cNvSpPr>
          <p:nvPr>
            <p:ph type="dt" sz="half" idx="2"/>
          </p:nvPr>
        </p:nvSpPr>
        <p:spPr/>
        <p:txBody>
          <a:bodyPr/>
          <a:lstStyle/>
          <a:p>
            <a:r>
              <a:rPr lang="en-US" smtClean="0"/>
              <a:t>26 March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91</a:t>
            </a:fld>
            <a:endParaRPr lang="en-US"/>
          </a:p>
        </p:txBody>
      </p:sp>
      <p:pic>
        <p:nvPicPr>
          <p:cNvPr id="3" name="Picture 2"/>
          <p:cNvPicPr>
            <a:picLocks noChangeAspect="1"/>
          </p:cNvPicPr>
          <p:nvPr/>
        </p:nvPicPr>
        <p:blipFill>
          <a:blip r:embed="rId2"/>
          <a:stretch>
            <a:fillRect/>
          </a:stretch>
        </p:blipFill>
        <p:spPr>
          <a:xfrm>
            <a:off x="152400" y="1268362"/>
            <a:ext cx="8566121" cy="1873471"/>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52400" y="3820579"/>
            <a:ext cx="8566121" cy="1693027"/>
          </a:xfrm>
          <a:prstGeom prst="rect">
            <a:avLst/>
          </a:prstGeom>
          <a:ln>
            <a:solidFill>
              <a:schemeClr val="accent1"/>
            </a:solidFill>
          </a:ln>
        </p:spPr>
      </p:pic>
    </p:spTree>
    <p:extLst>
      <p:ext uri="{BB962C8B-B14F-4D97-AF65-F5344CB8AC3E}">
        <p14:creationId xmlns:p14="http://schemas.microsoft.com/office/powerpoint/2010/main" val="3417375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Single-Page </a:t>
            </a:r>
            <a:r>
              <a:rPr lang="en-US" dirty="0" smtClean="0"/>
              <a:t>Applications</a:t>
            </a:r>
            <a:endParaRPr lang="en-US" dirty="0"/>
          </a:p>
        </p:txBody>
      </p:sp>
      <p:sp>
        <p:nvSpPr>
          <p:cNvPr id="4" name="Content Placeholder 3"/>
          <p:cNvSpPr>
            <a:spLocks noGrp="1"/>
          </p:cNvSpPr>
          <p:nvPr>
            <p:ph idx="1"/>
          </p:nvPr>
        </p:nvSpPr>
        <p:spPr/>
        <p:txBody>
          <a:bodyPr/>
          <a:lstStyle/>
          <a:p>
            <a:r>
              <a:rPr lang="en-US" dirty="0">
                <a:solidFill>
                  <a:srgbClr val="FF0000"/>
                </a:solidFill>
              </a:rPr>
              <a:t>Browser-based web applications </a:t>
            </a:r>
            <a:r>
              <a:rPr lang="en-US" dirty="0"/>
              <a:t>can be broken into two broad </a:t>
            </a:r>
            <a:r>
              <a:rPr lang="en-US" dirty="0" smtClean="0"/>
              <a:t>categories.</a:t>
            </a:r>
          </a:p>
          <a:p>
            <a:pPr lvl="2"/>
            <a:r>
              <a:rPr lang="en-US" dirty="0" smtClean="0"/>
              <a:t>The </a:t>
            </a:r>
            <a:r>
              <a:rPr lang="en-US" dirty="0"/>
              <a:t>first is </a:t>
            </a:r>
            <a:r>
              <a:rPr lang="en-US" dirty="0">
                <a:solidFill>
                  <a:srgbClr val="FF0000"/>
                </a:solidFill>
              </a:rPr>
              <a:t>round-trip applications</a:t>
            </a:r>
            <a:r>
              <a:rPr lang="en-US" dirty="0"/>
              <a:t>, which is where every request to the server returns a complete page of HTML </a:t>
            </a:r>
            <a:r>
              <a:rPr lang="en-US" dirty="0" smtClean="0"/>
              <a:t>content.</a:t>
            </a:r>
          </a:p>
          <a:p>
            <a:pPr lvl="2"/>
            <a:r>
              <a:rPr lang="en-US" dirty="0" smtClean="0"/>
              <a:t>The </a:t>
            </a:r>
            <a:r>
              <a:rPr lang="en-US" dirty="0"/>
              <a:t>other category, </a:t>
            </a:r>
            <a:r>
              <a:rPr lang="en-US" dirty="0">
                <a:solidFill>
                  <a:srgbClr val="FF0000"/>
                </a:solidFill>
              </a:rPr>
              <a:t>single-page applications</a:t>
            </a:r>
            <a:r>
              <a:rPr lang="en-US" dirty="0"/>
              <a:t>, starts with an HTML document and uses </a:t>
            </a:r>
            <a:r>
              <a:rPr lang="en-US" dirty="0">
                <a:solidFill>
                  <a:srgbClr val="FF0000"/>
                </a:solidFill>
              </a:rPr>
              <a:t>JavaScript</a:t>
            </a:r>
            <a:r>
              <a:rPr lang="en-US" dirty="0"/>
              <a:t> to make </a:t>
            </a:r>
            <a:r>
              <a:rPr lang="en-US" dirty="0">
                <a:solidFill>
                  <a:srgbClr val="FF0000"/>
                </a:solidFill>
              </a:rPr>
              <a:t>Ajax requests</a:t>
            </a:r>
            <a:r>
              <a:rPr lang="en-US" dirty="0"/>
              <a:t> to the </a:t>
            </a:r>
            <a:r>
              <a:rPr lang="en-US" dirty="0">
                <a:solidFill>
                  <a:srgbClr val="FF0000"/>
                </a:solidFill>
              </a:rPr>
              <a:t>server</a:t>
            </a:r>
            <a:r>
              <a:rPr lang="en-US" dirty="0"/>
              <a:t> for </a:t>
            </a:r>
            <a:r>
              <a:rPr lang="en-US" dirty="0">
                <a:solidFill>
                  <a:srgbClr val="FF0000"/>
                </a:solidFill>
              </a:rPr>
              <a:t>additional data or fragments </a:t>
            </a:r>
            <a:r>
              <a:rPr lang="en-US" dirty="0"/>
              <a:t>of </a:t>
            </a:r>
            <a:r>
              <a:rPr lang="en-US" dirty="0">
                <a:solidFill>
                  <a:srgbClr val="FF0000"/>
                </a:solidFill>
              </a:rPr>
              <a:t>HTML</a:t>
            </a:r>
            <a:r>
              <a:rPr lang="en-US" dirty="0"/>
              <a:t> in order to response to user </a:t>
            </a:r>
            <a:r>
              <a:rPr lang="en-US" dirty="0" smtClean="0"/>
              <a:t>interaction.</a:t>
            </a:r>
          </a:p>
          <a:p>
            <a:pPr lvl="1"/>
            <a:r>
              <a:rPr lang="en-US" dirty="0" smtClean="0"/>
              <a:t>In </a:t>
            </a:r>
            <a:r>
              <a:rPr lang="en-US" dirty="0"/>
              <a:t>Chapter 2, I created a simple single-page application to introduce you to ASP.NET Web </a:t>
            </a:r>
            <a:r>
              <a:rPr lang="en-US" dirty="0" smtClean="0"/>
              <a:t>API.</a:t>
            </a:r>
          </a:p>
          <a:p>
            <a:pPr lvl="1"/>
            <a:r>
              <a:rPr lang="en-US" dirty="0" smtClean="0"/>
              <a:t>These </a:t>
            </a:r>
            <a:r>
              <a:rPr lang="en-US" dirty="0"/>
              <a:t>round-trip and single-page categories are the ends of a spectrum, and most modern web applications fall somewhere in the middle such that some requests return complete HTML documents, while others are just for </a:t>
            </a:r>
            <a:r>
              <a:rPr lang="en-US" dirty="0" smtClean="0"/>
              <a:t>data.</a:t>
            </a:r>
          </a:p>
          <a:p>
            <a:pPr lvl="1"/>
            <a:r>
              <a:rPr lang="en-US" dirty="0" smtClean="0"/>
              <a:t>For </a:t>
            </a:r>
            <a:r>
              <a:rPr lang="en-US" dirty="0"/>
              <a:t>most MVC framework developers, single-page applications are the reason that </a:t>
            </a:r>
            <a:r>
              <a:rPr lang="en-US" dirty="0">
                <a:solidFill>
                  <a:srgbClr val="FF0000"/>
                </a:solidFill>
              </a:rPr>
              <a:t>ASP.NET Web API</a:t>
            </a:r>
            <a:r>
              <a:rPr lang="en-US" dirty="0"/>
              <a:t> is interesting, allowing an </a:t>
            </a:r>
            <a:r>
              <a:rPr lang="en-US" dirty="0">
                <a:solidFill>
                  <a:srgbClr val="FF0000"/>
                </a:solidFill>
              </a:rPr>
              <a:t>HTTP web service</a:t>
            </a:r>
            <a:r>
              <a:rPr lang="en-US" dirty="0"/>
              <a:t> to be used alongside the </a:t>
            </a:r>
            <a:r>
              <a:rPr lang="en-US" dirty="0">
                <a:solidFill>
                  <a:srgbClr val="FF0000"/>
                </a:solidFill>
              </a:rPr>
              <a:t>MVC framework components</a:t>
            </a:r>
            <a:r>
              <a:rPr lang="en-US" dirty="0"/>
              <a:t> of an application, and it is this </a:t>
            </a:r>
            <a:r>
              <a:rPr lang="en-US" dirty="0">
                <a:solidFill>
                  <a:srgbClr val="FF0000"/>
                </a:solidFill>
              </a:rPr>
              <a:t>model</a:t>
            </a:r>
            <a:r>
              <a:rPr lang="en-US" dirty="0"/>
              <a:t> that I focus on for most of the </a:t>
            </a:r>
            <a:r>
              <a:rPr lang="en-US" dirty="0" smtClean="0"/>
              <a:t>book.</a:t>
            </a:r>
          </a:p>
          <a:p>
            <a:pPr lvl="1"/>
            <a:r>
              <a:rPr lang="en-US" dirty="0" smtClean="0"/>
              <a:t>The </a:t>
            </a:r>
            <a:r>
              <a:rPr lang="en-US" dirty="0">
                <a:solidFill>
                  <a:srgbClr val="FF0000"/>
                </a:solidFill>
              </a:rPr>
              <a:t>MVC framework</a:t>
            </a:r>
            <a:r>
              <a:rPr lang="en-US" dirty="0"/>
              <a:t> is used to </a:t>
            </a:r>
            <a:r>
              <a:rPr lang="en-US" dirty="0">
                <a:solidFill>
                  <a:srgbClr val="0070C0"/>
                </a:solidFill>
              </a:rPr>
              <a:t>deliver</a:t>
            </a:r>
            <a:r>
              <a:rPr lang="en-US" dirty="0"/>
              <a:t> the </a:t>
            </a:r>
            <a:r>
              <a:rPr lang="en-US" dirty="0">
                <a:solidFill>
                  <a:srgbClr val="FF0000"/>
                </a:solidFill>
              </a:rPr>
              <a:t>initial content</a:t>
            </a:r>
            <a:r>
              <a:rPr lang="en-US" dirty="0"/>
              <a:t>, which is then </a:t>
            </a:r>
            <a:r>
              <a:rPr lang="en-US" dirty="0">
                <a:solidFill>
                  <a:srgbClr val="0070C0"/>
                </a:solidFill>
              </a:rPr>
              <a:t>supplemented</a:t>
            </a:r>
            <a:r>
              <a:rPr lang="en-US" dirty="0"/>
              <a:t> or </a:t>
            </a:r>
            <a:r>
              <a:rPr lang="en-US" dirty="0">
                <a:solidFill>
                  <a:srgbClr val="0070C0"/>
                </a:solidFill>
              </a:rPr>
              <a:t>updated</a:t>
            </a:r>
            <a:r>
              <a:rPr lang="en-US" dirty="0"/>
              <a:t> using </a:t>
            </a:r>
            <a:r>
              <a:rPr lang="en-US" dirty="0">
                <a:solidFill>
                  <a:srgbClr val="FF0000"/>
                </a:solidFill>
              </a:rPr>
              <a:t>Ajax requests </a:t>
            </a:r>
            <a:r>
              <a:rPr lang="en-US" dirty="0"/>
              <a:t>to an </a:t>
            </a:r>
            <a:r>
              <a:rPr lang="en-US" dirty="0">
                <a:solidFill>
                  <a:srgbClr val="0070C0"/>
                </a:solidFill>
              </a:rPr>
              <a:t>ASP.NET Web API </a:t>
            </a:r>
            <a:r>
              <a:rPr lang="en-US" dirty="0">
                <a:solidFill>
                  <a:srgbClr val="FF0000"/>
                </a:solidFill>
              </a:rPr>
              <a:t>web service</a:t>
            </a:r>
            <a:r>
              <a:rPr lang="en-US" dirty="0"/>
              <a:t>, as shown in </a:t>
            </a:r>
            <a:r>
              <a:rPr lang="en-US" dirty="0">
                <a:solidFill>
                  <a:srgbClr val="FF0000"/>
                </a:solidFill>
              </a:rPr>
              <a:t>Figure 4-3</a:t>
            </a:r>
            <a:r>
              <a:rPr lang="en-US" dirty="0" smtClean="0"/>
              <a:t>.</a:t>
            </a:r>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92</a:t>
            </a:fld>
            <a:endParaRPr lang="en-US"/>
          </a:p>
        </p:txBody>
      </p:sp>
    </p:spTree>
    <p:extLst>
      <p:ext uri="{BB962C8B-B14F-4D97-AF65-F5344CB8AC3E}">
        <p14:creationId xmlns:p14="http://schemas.microsoft.com/office/powerpoint/2010/main" val="4121827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Single-Page </a:t>
            </a:r>
            <a:r>
              <a:rPr lang="en-US" dirty="0" smtClean="0"/>
              <a:t>Applications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smtClean="0"/>
              <a:t>The </a:t>
            </a:r>
            <a:r>
              <a:rPr lang="en-US" dirty="0">
                <a:solidFill>
                  <a:srgbClr val="FF0000"/>
                </a:solidFill>
              </a:rPr>
              <a:t>model data </a:t>
            </a:r>
            <a:r>
              <a:rPr lang="en-US" dirty="0"/>
              <a:t>is </a:t>
            </a:r>
            <a:r>
              <a:rPr lang="en-US" dirty="0">
                <a:solidFill>
                  <a:srgbClr val="FF0000"/>
                </a:solidFill>
              </a:rPr>
              <a:t>processed</a:t>
            </a:r>
            <a:r>
              <a:rPr lang="en-US" dirty="0"/>
              <a:t> in </a:t>
            </a:r>
            <a:r>
              <a:rPr lang="en-US" dirty="0">
                <a:solidFill>
                  <a:srgbClr val="0070C0"/>
                </a:solidFill>
              </a:rPr>
              <a:t>two </a:t>
            </a:r>
            <a:r>
              <a:rPr lang="en-US" dirty="0" smtClean="0">
                <a:solidFill>
                  <a:srgbClr val="0070C0"/>
                </a:solidFill>
              </a:rPr>
              <a:t>places</a:t>
            </a:r>
            <a:r>
              <a:rPr lang="en-US" dirty="0" smtClean="0"/>
              <a:t>:</a:t>
            </a:r>
          </a:p>
          <a:p>
            <a:pPr lvl="2"/>
            <a:r>
              <a:rPr lang="en-US" dirty="0" smtClean="0"/>
              <a:t>in </a:t>
            </a:r>
            <a:r>
              <a:rPr lang="en-US" dirty="0"/>
              <a:t>the </a:t>
            </a:r>
            <a:r>
              <a:rPr lang="en-US" dirty="0">
                <a:solidFill>
                  <a:srgbClr val="FF0000"/>
                </a:solidFill>
              </a:rPr>
              <a:t>view</a:t>
            </a:r>
            <a:r>
              <a:rPr lang="en-US" dirty="0"/>
              <a:t> when the </a:t>
            </a:r>
            <a:r>
              <a:rPr lang="en-US" dirty="0">
                <a:solidFill>
                  <a:srgbClr val="FF0000"/>
                </a:solidFill>
              </a:rPr>
              <a:t>initial content</a:t>
            </a:r>
            <a:r>
              <a:rPr lang="en-US" dirty="0"/>
              <a:t> for the application is requested from the </a:t>
            </a:r>
            <a:r>
              <a:rPr lang="en-US" dirty="0">
                <a:solidFill>
                  <a:srgbClr val="FF0000"/>
                </a:solidFill>
              </a:rPr>
              <a:t>MVC</a:t>
            </a:r>
            <a:r>
              <a:rPr lang="en-US" dirty="0">
                <a:solidFill>
                  <a:srgbClr val="0070C0"/>
                </a:solidFill>
              </a:rPr>
              <a:t> </a:t>
            </a:r>
            <a:r>
              <a:rPr lang="en-US" dirty="0" smtClean="0">
                <a:solidFill>
                  <a:srgbClr val="0070C0"/>
                </a:solidFill>
              </a:rPr>
              <a:t>controller</a:t>
            </a:r>
          </a:p>
          <a:p>
            <a:pPr lvl="2"/>
            <a:r>
              <a:rPr lang="en-US" dirty="0"/>
              <a:t>i</a:t>
            </a:r>
            <a:r>
              <a:rPr lang="en-US" dirty="0" smtClean="0"/>
              <a:t>n </a:t>
            </a:r>
            <a:r>
              <a:rPr lang="en-US" dirty="0"/>
              <a:t>the </a:t>
            </a:r>
            <a:r>
              <a:rPr lang="en-US" dirty="0">
                <a:solidFill>
                  <a:srgbClr val="FF0000"/>
                </a:solidFill>
              </a:rPr>
              <a:t>browser</a:t>
            </a:r>
            <a:r>
              <a:rPr lang="en-US" dirty="0"/>
              <a:t> when the </a:t>
            </a:r>
            <a:r>
              <a:rPr lang="en-US" dirty="0">
                <a:solidFill>
                  <a:srgbClr val="FF0000"/>
                </a:solidFill>
              </a:rPr>
              <a:t>data</a:t>
            </a:r>
            <a:r>
              <a:rPr lang="en-US" dirty="0"/>
              <a:t> is </a:t>
            </a:r>
            <a:r>
              <a:rPr lang="en-US" dirty="0">
                <a:solidFill>
                  <a:srgbClr val="0070C0"/>
                </a:solidFill>
              </a:rPr>
              <a:t>received</a:t>
            </a:r>
            <a:r>
              <a:rPr lang="en-US" dirty="0"/>
              <a:t> from the </a:t>
            </a:r>
            <a:r>
              <a:rPr lang="en-US" dirty="0">
                <a:solidFill>
                  <a:srgbClr val="FF0000"/>
                </a:solidFill>
              </a:rPr>
              <a:t>Web API </a:t>
            </a:r>
            <a:r>
              <a:rPr lang="en-US" dirty="0" smtClean="0">
                <a:solidFill>
                  <a:srgbClr val="0070C0"/>
                </a:solidFill>
              </a:rPr>
              <a:t>controller</a:t>
            </a:r>
          </a:p>
          <a:p>
            <a:pPr lvl="1"/>
            <a:r>
              <a:rPr lang="en-US" dirty="0" smtClean="0">
                <a:solidFill>
                  <a:srgbClr val="FF0000"/>
                </a:solidFill>
              </a:rPr>
              <a:t>ASP.NET</a:t>
            </a:r>
            <a:r>
              <a:rPr lang="en-US" dirty="0" smtClean="0"/>
              <a:t> </a:t>
            </a:r>
            <a:r>
              <a:rPr lang="en-US" dirty="0"/>
              <a:t>makes it easy to create a </a:t>
            </a:r>
            <a:r>
              <a:rPr lang="en-US" dirty="0">
                <a:solidFill>
                  <a:srgbClr val="FF0000"/>
                </a:solidFill>
              </a:rPr>
              <a:t>data model</a:t>
            </a:r>
            <a:r>
              <a:rPr lang="en-US" dirty="0"/>
              <a:t> that is exposed to </a:t>
            </a:r>
            <a:r>
              <a:rPr lang="en-US" dirty="0">
                <a:solidFill>
                  <a:srgbClr val="FF0000"/>
                </a:solidFill>
              </a:rPr>
              <a:t>clients</a:t>
            </a:r>
            <a:r>
              <a:rPr lang="en-US" dirty="0"/>
              <a:t> through </a:t>
            </a:r>
            <a:r>
              <a:rPr lang="en-US" dirty="0">
                <a:solidFill>
                  <a:srgbClr val="FF0000"/>
                </a:solidFill>
              </a:rPr>
              <a:t>MVC </a:t>
            </a:r>
            <a:r>
              <a:rPr lang="en-US" dirty="0">
                <a:solidFill>
                  <a:srgbClr val="0070C0"/>
                </a:solidFill>
              </a:rPr>
              <a:t>and</a:t>
            </a:r>
            <a:r>
              <a:rPr lang="en-US" dirty="0">
                <a:solidFill>
                  <a:srgbClr val="FF0000"/>
                </a:solidFill>
              </a:rPr>
              <a:t> Web API </a:t>
            </a:r>
            <a:r>
              <a:rPr lang="en-US" dirty="0">
                <a:solidFill>
                  <a:srgbClr val="0070C0"/>
                </a:solidFill>
              </a:rPr>
              <a:t>controllers</a:t>
            </a:r>
            <a:r>
              <a:rPr lang="en-US" dirty="0"/>
              <a:t>, as I demonstrated in Chapter 2</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93</a:t>
            </a:fld>
            <a:endParaRPr lang="en-US"/>
          </a:p>
        </p:txBody>
      </p:sp>
    </p:spTree>
    <p:extLst>
      <p:ext uri="{BB962C8B-B14F-4D97-AF65-F5344CB8AC3E}">
        <p14:creationId xmlns:p14="http://schemas.microsoft.com/office/powerpoint/2010/main" val="2146551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4-3</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94</a:t>
            </a:fld>
            <a:endParaRPr lang="en-US" dirty="0"/>
          </a:p>
        </p:txBody>
      </p:sp>
      <p:pic>
        <p:nvPicPr>
          <p:cNvPr id="8" name="Picture 7"/>
          <p:cNvPicPr>
            <a:picLocks noChangeAspect="1"/>
          </p:cNvPicPr>
          <p:nvPr/>
        </p:nvPicPr>
        <p:blipFill>
          <a:blip r:embed="rId2"/>
          <a:stretch>
            <a:fillRect/>
          </a:stretch>
        </p:blipFill>
        <p:spPr>
          <a:xfrm>
            <a:off x="152400" y="1266656"/>
            <a:ext cx="9093789" cy="3376509"/>
          </a:xfrm>
          <a:prstGeom prst="rect">
            <a:avLst/>
          </a:prstGeom>
          <a:ln>
            <a:solidFill>
              <a:schemeClr val="accent1"/>
            </a:solidFill>
          </a:ln>
        </p:spPr>
      </p:pic>
    </p:spTree>
    <p:extLst>
      <p:ext uri="{BB962C8B-B14F-4D97-AF65-F5344CB8AC3E}">
        <p14:creationId xmlns:p14="http://schemas.microsoft.com/office/powerpoint/2010/main" val="3817002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a:t>
            </a:r>
            <a:r>
              <a:rPr lang="en-US" dirty="0" smtClean="0"/>
              <a:t>Native Applications</a:t>
            </a:r>
            <a:endParaRPr lang="en-US" dirty="0"/>
          </a:p>
        </p:txBody>
      </p:sp>
      <p:sp>
        <p:nvSpPr>
          <p:cNvPr id="4" name="Content Placeholder 3"/>
          <p:cNvSpPr>
            <a:spLocks noGrp="1"/>
          </p:cNvSpPr>
          <p:nvPr>
            <p:ph idx="1"/>
          </p:nvPr>
        </p:nvSpPr>
        <p:spPr/>
        <p:txBody>
          <a:bodyPr/>
          <a:lstStyle/>
          <a:p>
            <a:r>
              <a:rPr lang="en-US" dirty="0"/>
              <a:t>The rise of smartphones and tablets means that many applications are delivered as </a:t>
            </a:r>
            <a:r>
              <a:rPr lang="en-US" dirty="0">
                <a:solidFill>
                  <a:srgbClr val="FF0000"/>
                </a:solidFill>
              </a:rPr>
              <a:t>native clients</a:t>
            </a:r>
            <a:r>
              <a:rPr lang="en-US" dirty="0"/>
              <a:t>, rather than as </a:t>
            </a:r>
            <a:r>
              <a:rPr lang="en-US" dirty="0">
                <a:solidFill>
                  <a:srgbClr val="FF0000"/>
                </a:solidFill>
              </a:rPr>
              <a:t>HTML content</a:t>
            </a:r>
            <a:r>
              <a:rPr lang="en-US" dirty="0"/>
              <a:t> in a </a:t>
            </a:r>
            <a:r>
              <a:rPr lang="en-US" dirty="0">
                <a:solidFill>
                  <a:srgbClr val="FF0000"/>
                </a:solidFill>
              </a:rPr>
              <a:t>browser</a:t>
            </a:r>
            <a:r>
              <a:rPr lang="en-US" dirty="0"/>
              <a:t> </a:t>
            </a:r>
            <a:r>
              <a:rPr lang="en-US" dirty="0" smtClean="0"/>
              <a:t>window.</a:t>
            </a:r>
          </a:p>
          <a:p>
            <a:pPr lvl="1"/>
            <a:r>
              <a:rPr lang="en-US" dirty="0" smtClean="0"/>
              <a:t>Native </a:t>
            </a:r>
            <a:r>
              <a:rPr lang="en-US" dirty="0"/>
              <a:t>applications </a:t>
            </a:r>
            <a:r>
              <a:rPr lang="en-US" dirty="0" smtClean="0"/>
              <a:t>still require </a:t>
            </a:r>
            <a:r>
              <a:rPr lang="en-US" dirty="0"/>
              <a:t>data and perform operations on that data, which is readily supported through Web </a:t>
            </a:r>
            <a:r>
              <a:rPr lang="en-US" dirty="0" smtClean="0"/>
              <a:t>API.</a:t>
            </a:r>
          </a:p>
          <a:p>
            <a:pPr lvl="1"/>
            <a:r>
              <a:rPr lang="en-US" dirty="0" smtClean="0"/>
              <a:t>Web </a:t>
            </a:r>
            <a:r>
              <a:rPr lang="en-US" dirty="0"/>
              <a:t>API delivers the data, and the native applications are responsible for processing the data they receive and displaying it to the </a:t>
            </a:r>
            <a:r>
              <a:rPr lang="en-US" dirty="0" smtClean="0"/>
              <a:t>user.</a:t>
            </a:r>
          </a:p>
          <a:p>
            <a:pPr lvl="1"/>
            <a:r>
              <a:rPr lang="en-US" dirty="0" smtClean="0">
                <a:solidFill>
                  <a:srgbClr val="FF0000"/>
                </a:solidFill>
              </a:rPr>
              <a:t>Figure </a:t>
            </a:r>
            <a:r>
              <a:rPr lang="en-US" dirty="0">
                <a:solidFill>
                  <a:srgbClr val="FF0000"/>
                </a:solidFill>
              </a:rPr>
              <a:t>4-4</a:t>
            </a:r>
            <a:r>
              <a:rPr lang="en-US" dirty="0"/>
              <a:t> shows a mix of client types being supported by an ASP.NET application</a:t>
            </a:r>
            <a:r>
              <a:rPr lang="en-US" dirty="0" smtClean="0"/>
              <a:t>.</a:t>
            </a:r>
          </a:p>
          <a:p>
            <a:pPr lvl="1"/>
            <a:r>
              <a:rPr lang="en-US" dirty="0">
                <a:solidFill>
                  <a:srgbClr val="FF0000"/>
                </a:solidFill>
              </a:rPr>
              <a:t>Smartphones</a:t>
            </a:r>
            <a:r>
              <a:rPr lang="en-US" dirty="0"/>
              <a:t> and </a:t>
            </a:r>
            <a:r>
              <a:rPr lang="en-US" dirty="0">
                <a:solidFill>
                  <a:srgbClr val="FF0000"/>
                </a:solidFill>
              </a:rPr>
              <a:t>tablets</a:t>
            </a:r>
            <a:r>
              <a:rPr lang="en-US" dirty="0"/>
              <a:t> are not the only kinds of native application, and just about any application that can send HTTP requests and process common data formats can consume a web </a:t>
            </a:r>
            <a:r>
              <a:rPr lang="en-US" dirty="0" smtClean="0"/>
              <a:t>service.</a:t>
            </a:r>
          </a:p>
          <a:p>
            <a:pPr lvl="2"/>
            <a:r>
              <a:rPr lang="en-US" dirty="0" smtClean="0"/>
              <a:t>Smartphones </a:t>
            </a:r>
            <a:r>
              <a:rPr lang="en-US" dirty="0"/>
              <a:t>are the most numerous native clients, especially if you are creating an </a:t>
            </a:r>
            <a:r>
              <a:rPr lang="en-US" dirty="0">
                <a:solidFill>
                  <a:srgbClr val="FF0000"/>
                </a:solidFill>
              </a:rPr>
              <a:t>Internet-facing application</a:t>
            </a:r>
            <a:r>
              <a:rPr lang="en-US" dirty="0"/>
              <a:t>, but you can also use Web API to </a:t>
            </a:r>
            <a:r>
              <a:rPr lang="en-US" dirty="0" smtClean="0"/>
              <a:t>support</a:t>
            </a:r>
          </a:p>
          <a:p>
            <a:pPr lvl="3"/>
            <a:r>
              <a:rPr lang="en-US" dirty="0" smtClean="0"/>
              <a:t>desktop clients</a:t>
            </a:r>
          </a:p>
          <a:p>
            <a:pPr lvl="3"/>
            <a:r>
              <a:rPr lang="en-US" dirty="0" smtClean="0"/>
              <a:t>embedded devices</a:t>
            </a:r>
          </a:p>
          <a:p>
            <a:pPr lvl="3"/>
            <a:r>
              <a:rPr lang="en-US" dirty="0" smtClean="0"/>
              <a:t>smart TVs</a:t>
            </a:r>
          </a:p>
          <a:p>
            <a:pPr lvl="2"/>
            <a:r>
              <a:rPr lang="en-US" dirty="0" smtClean="0"/>
              <a:t>I </a:t>
            </a:r>
            <a:r>
              <a:rPr lang="en-US" dirty="0"/>
              <a:t>don’t describe native applications in this book, but the web services that I create with Web API can easily be consumed by </a:t>
            </a:r>
            <a:r>
              <a:rPr lang="en-US" dirty="0">
                <a:solidFill>
                  <a:srgbClr val="FF0000"/>
                </a:solidFill>
              </a:rPr>
              <a:t>any kind of client</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95</a:t>
            </a:fld>
            <a:endParaRPr lang="en-US"/>
          </a:p>
        </p:txBody>
      </p:sp>
    </p:spTree>
    <p:extLst>
      <p:ext uri="{BB962C8B-B14F-4D97-AF65-F5344CB8AC3E}">
        <p14:creationId xmlns:p14="http://schemas.microsoft.com/office/powerpoint/2010/main" val="3939725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4-4</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pic>
        <p:nvPicPr>
          <p:cNvPr id="2" name="Picture 1"/>
          <p:cNvPicPr>
            <a:picLocks noChangeAspect="1"/>
          </p:cNvPicPr>
          <p:nvPr/>
        </p:nvPicPr>
        <p:blipFill>
          <a:blip r:embed="rId2"/>
          <a:stretch>
            <a:fillRect/>
          </a:stretch>
        </p:blipFill>
        <p:spPr>
          <a:xfrm>
            <a:off x="144508" y="1269424"/>
            <a:ext cx="7883434" cy="4007017"/>
          </a:xfrm>
          <a:prstGeom prst="rect">
            <a:avLst/>
          </a:prstGeom>
          <a:ln>
            <a:solidFill>
              <a:schemeClr val="accent1"/>
            </a:solidFill>
          </a:ln>
        </p:spPr>
      </p:pic>
    </p:spTree>
    <p:extLst>
      <p:ext uri="{BB962C8B-B14F-4D97-AF65-F5344CB8AC3E}">
        <p14:creationId xmlns:p14="http://schemas.microsoft.com/office/powerpoint/2010/main" val="67382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a:t>
            </a:r>
            <a:r>
              <a:rPr lang="en-US" dirty="0" smtClean="0"/>
              <a:t>Shared-Model Applications</a:t>
            </a:r>
            <a:endParaRPr lang="en-US" dirty="0"/>
          </a:p>
        </p:txBody>
      </p:sp>
      <p:sp>
        <p:nvSpPr>
          <p:cNvPr id="4" name="Content Placeholder 3"/>
          <p:cNvSpPr>
            <a:spLocks noGrp="1"/>
          </p:cNvSpPr>
          <p:nvPr>
            <p:ph idx="1"/>
          </p:nvPr>
        </p:nvSpPr>
        <p:spPr/>
        <p:txBody>
          <a:bodyPr/>
          <a:lstStyle/>
          <a:p>
            <a:r>
              <a:rPr lang="en-US" dirty="0"/>
              <a:t>The implicit assumption in </a:t>
            </a:r>
            <a:r>
              <a:rPr lang="en-US" dirty="0">
                <a:solidFill>
                  <a:srgbClr val="FF0000"/>
                </a:solidFill>
              </a:rPr>
              <a:t>Figure 4-4</a:t>
            </a:r>
            <a:r>
              <a:rPr lang="en-US" dirty="0"/>
              <a:t> is that the </a:t>
            </a:r>
            <a:r>
              <a:rPr lang="en-US" dirty="0">
                <a:solidFill>
                  <a:srgbClr val="FF0000"/>
                </a:solidFill>
              </a:rPr>
              <a:t>model state</a:t>
            </a:r>
            <a:r>
              <a:rPr lang="en-US" dirty="0"/>
              <a:t> is stored persistently and that all of the applications that need to access the model will do so through the </a:t>
            </a:r>
            <a:r>
              <a:rPr lang="en-US" dirty="0">
                <a:solidFill>
                  <a:srgbClr val="FF0000"/>
                </a:solidFill>
              </a:rPr>
              <a:t>data store</a:t>
            </a:r>
            <a:r>
              <a:rPr lang="en-US" dirty="0"/>
              <a:t>, which is typically a </a:t>
            </a:r>
            <a:r>
              <a:rPr lang="en-US" dirty="0">
                <a:solidFill>
                  <a:srgbClr val="FF0000"/>
                </a:solidFill>
              </a:rPr>
              <a:t>database</a:t>
            </a:r>
            <a:r>
              <a:rPr lang="en-US" dirty="0"/>
              <a:t> of some </a:t>
            </a:r>
            <a:r>
              <a:rPr lang="en-US" dirty="0" smtClean="0"/>
              <a:t>kind.</a:t>
            </a:r>
          </a:p>
          <a:p>
            <a:pPr lvl="1"/>
            <a:r>
              <a:rPr lang="en-US" dirty="0" smtClean="0"/>
              <a:t>The </a:t>
            </a:r>
            <a:r>
              <a:rPr lang="en-US" dirty="0"/>
              <a:t>problem with this approach is that databases are good at managing data but do not have means to consistently enforce features such as </a:t>
            </a:r>
            <a:r>
              <a:rPr lang="en-US" dirty="0">
                <a:solidFill>
                  <a:srgbClr val="FF0000"/>
                </a:solidFill>
              </a:rPr>
              <a:t>authorization</a:t>
            </a:r>
            <a:r>
              <a:rPr lang="en-US" dirty="0"/>
              <a:t> or </a:t>
            </a:r>
            <a:r>
              <a:rPr lang="en-US" dirty="0">
                <a:solidFill>
                  <a:srgbClr val="FF0000"/>
                </a:solidFill>
              </a:rPr>
              <a:t>logging</a:t>
            </a:r>
            <a:r>
              <a:rPr lang="en-US" dirty="0"/>
              <a:t> in a way that makes sense for the application. </a:t>
            </a:r>
            <a:endParaRPr lang="en-US" dirty="0" smtClean="0"/>
          </a:p>
          <a:p>
            <a:pPr lvl="2"/>
            <a:r>
              <a:rPr lang="en-US" dirty="0" smtClean="0"/>
              <a:t>For </a:t>
            </a:r>
            <a:r>
              <a:rPr lang="en-US" dirty="0"/>
              <a:t>example, it may be possible to </a:t>
            </a:r>
            <a:r>
              <a:rPr lang="en-US" dirty="0">
                <a:solidFill>
                  <a:srgbClr val="FF0000"/>
                </a:solidFill>
              </a:rPr>
              <a:t>log</a:t>
            </a:r>
            <a:r>
              <a:rPr lang="en-US" dirty="0"/>
              <a:t> a particular </a:t>
            </a:r>
            <a:r>
              <a:rPr lang="en-US" dirty="0">
                <a:solidFill>
                  <a:srgbClr val="FF0000"/>
                </a:solidFill>
              </a:rPr>
              <a:t>SQL query</a:t>
            </a:r>
            <a:r>
              <a:rPr lang="en-US" dirty="0"/>
              <a:t> </a:t>
            </a:r>
            <a:r>
              <a:rPr lang="en-US" dirty="0">
                <a:solidFill>
                  <a:srgbClr val="0070C0"/>
                </a:solidFill>
              </a:rPr>
              <a:t>but not </a:t>
            </a:r>
            <a:r>
              <a:rPr lang="en-US" dirty="0">
                <a:solidFill>
                  <a:srgbClr val="FF0000"/>
                </a:solidFill>
              </a:rPr>
              <a:t>what</a:t>
            </a:r>
            <a:r>
              <a:rPr lang="en-US" dirty="0"/>
              <a:t> </a:t>
            </a:r>
            <a:r>
              <a:rPr lang="en-US" dirty="0">
                <a:solidFill>
                  <a:srgbClr val="FF0000"/>
                </a:solidFill>
              </a:rPr>
              <a:t>application function</a:t>
            </a:r>
            <a:r>
              <a:rPr lang="en-US" dirty="0"/>
              <a:t> the user was </a:t>
            </a:r>
            <a:r>
              <a:rPr lang="en-US" dirty="0">
                <a:solidFill>
                  <a:srgbClr val="FF0000"/>
                </a:solidFill>
              </a:rPr>
              <a:t>performing</a:t>
            </a:r>
            <a:r>
              <a:rPr lang="en-US" dirty="0"/>
              <a:t> that </a:t>
            </a:r>
            <a:r>
              <a:rPr lang="en-US" dirty="0">
                <a:solidFill>
                  <a:srgbClr val="0070C0"/>
                </a:solidFill>
              </a:rPr>
              <a:t>led to the </a:t>
            </a:r>
            <a:r>
              <a:rPr lang="en-US" dirty="0">
                <a:solidFill>
                  <a:srgbClr val="FF0000"/>
                </a:solidFill>
              </a:rPr>
              <a:t>query</a:t>
            </a:r>
            <a:r>
              <a:rPr lang="en-US" dirty="0" smtClean="0"/>
              <a:t>.</a:t>
            </a:r>
          </a:p>
          <a:p>
            <a:pPr lvl="1"/>
            <a:r>
              <a:rPr lang="en-US" dirty="0"/>
              <a:t>In addition, if there are </a:t>
            </a:r>
            <a:r>
              <a:rPr lang="en-US" dirty="0">
                <a:solidFill>
                  <a:srgbClr val="0070C0"/>
                </a:solidFill>
              </a:rPr>
              <a:t>multiple </a:t>
            </a:r>
            <a:r>
              <a:rPr lang="en-US" dirty="0">
                <a:solidFill>
                  <a:srgbClr val="FF0000"/>
                </a:solidFill>
              </a:rPr>
              <a:t>applications</a:t>
            </a:r>
            <a:r>
              <a:rPr lang="en-US" dirty="0"/>
              <a:t> that need to share the </a:t>
            </a:r>
            <a:r>
              <a:rPr lang="en-US" dirty="0">
                <a:solidFill>
                  <a:srgbClr val="FF0000"/>
                </a:solidFill>
              </a:rPr>
              <a:t>model data</a:t>
            </a:r>
            <a:r>
              <a:rPr lang="en-US" dirty="0"/>
              <a:t>, it can be difficult to manage </a:t>
            </a:r>
            <a:r>
              <a:rPr lang="en-US" dirty="0">
                <a:solidFill>
                  <a:srgbClr val="FF0000"/>
                </a:solidFill>
              </a:rPr>
              <a:t>schema</a:t>
            </a:r>
            <a:r>
              <a:rPr lang="en-US" dirty="0"/>
              <a:t> and </a:t>
            </a:r>
            <a:r>
              <a:rPr lang="en-US" dirty="0">
                <a:solidFill>
                  <a:srgbClr val="FF0000"/>
                </a:solidFill>
              </a:rPr>
              <a:t>data changes</a:t>
            </a:r>
            <a:r>
              <a:rPr lang="en-US" dirty="0"/>
              <a:t> without upgrading the database and all of the applications in </a:t>
            </a:r>
            <a:r>
              <a:rPr lang="en-US" dirty="0">
                <a:solidFill>
                  <a:srgbClr val="FF0000"/>
                </a:solidFill>
              </a:rPr>
              <a:t>lock-step</a:t>
            </a:r>
            <a:r>
              <a:rPr lang="en-US" dirty="0"/>
              <a:t>, which requires careful planning and </a:t>
            </a:r>
            <a:r>
              <a:rPr lang="en-US" dirty="0" smtClean="0"/>
              <a:t>testing.</a:t>
            </a:r>
          </a:p>
          <a:p>
            <a:pPr lvl="1"/>
            <a:r>
              <a:rPr lang="en-US" dirty="0" smtClean="0"/>
              <a:t>An </a:t>
            </a:r>
            <a:r>
              <a:rPr lang="en-US" dirty="0"/>
              <a:t>alternative approach is to use a </a:t>
            </a:r>
            <a:r>
              <a:rPr lang="en-US" dirty="0">
                <a:solidFill>
                  <a:srgbClr val="FF0000"/>
                </a:solidFill>
              </a:rPr>
              <a:t>web service</a:t>
            </a:r>
            <a:r>
              <a:rPr lang="en-US" dirty="0"/>
              <a:t> to </a:t>
            </a:r>
            <a:r>
              <a:rPr lang="en-US" dirty="0">
                <a:solidFill>
                  <a:srgbClr val="FF0000"/>
                </a:solidFill>
              </a:rPr>
              <a:t>mediate</a:t>
            </a:r>
            <a:r>
              <a:rPr lang="en-US" dirty="0"/>
              <a:t> </a:t>
            </a:r>
            <a:r>
              <a:rPr lang="en-US" dirty="0">
                <a:solidFill>
                  <a:srgbClr val="0070C0"/>
                </a:solidFill>
              </a:rPr>
              <a:t>access</a:t>
            </a:r>
            <a:r>
              <a:rPr lang="en-US" dirty="0"/>
              <a:t> to the </a:t>
            </a:r>
            <a:r>
              <a:rPr lang="en-US" dirty="0">
                <a:solidFill>
                  <a:srgbClr val="FF0000"/>
                </a:solidFill>
              </a:rPr>
              <a:t>data store</a:t>
            </a:r>
            <a:r>
              <a:rPr lang="en-US" dirty="0"/>
              <a:t> from </a:t>
            </a:r>
            <a:r>
              <a:rPr lang="en-US" dirty="0">
                <a:solidFill>
                  <a:srgbClr val="0070C0"/>
                </a:solidFill>
              </a:rPr>
              <a:t>multiple applications</a:t>
            </a:r>
            <a:r>
              <a:rPr lang="en-US" dirty="0"/>
              <a:t>, providing an </a:t>
            </a:r>
            <a:r>
              <a:rPr lang="en-US" dirty="0">
                <a:solidFill>
                  <a:srgbClr val="0070C0"/>
                </a:solidFill>
              </a:rPr>
              <a:t>abstraction</a:t>
            </a:r>
            <a:r>
              <a:rPr lang="en-US" dirty="0"/>
              <a:t> from the storage implementation and isolating the applications from changes in the way that data is </a:t>
            </a:r>
            <a:r>
              <a:rPr lang="en-US" dirty="0" smtClean="0"/>
              <a:t>stored.</a:t>
            </a:r>
          </a:p>
          <a:p>
            <a:pPr lvl="1"/>
            <a:r>
              <a:rPr lang="en-US" dirty="0" smtClean="0">
                <a:solidFill>
                  <a:srgbClr val="FF0000"/>
                </a:solidFill>
              </a:rPr>
              <a:t>Figure </a:t>
            </a:r>
            <a:r>
              <a:rPr lang="en-US" dirty="0">
                <a:solidFill>
                  <a:srgbClr val="FF0000"/>
                </a:solidFill>
              </a:rPr>
              <a:t>4-5 </a:t>
            </a:r>
            <a:r>
              <a:rPr lang="en-US" dirty="0"/>
              <a:t>shows this approach</a:t>
            </a:r>
            <a:r>
              <a:rPr lang="en-US" dirty="0" smtClean="0"/>
              <a:t>.</a:t>
            </a:r>
          </a:p>
          <a:p>
            <a:pPr lvl="1"/>
            <a:r>
              <a:rPr lang="en-US" dirty="0"/>
              <a:t>Using a web service as a model mediator can impact performance, but the benefits can be worth it if the way that the data is stored is particularly difficult to work with or is expected to change often</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97</a:t>
            </a:fld>
            <a:endParaRPr lang="en-US"/>
          </a:p>
        </p:txBody>
      </p:sp>
    </p:spTree>
    <p:extLst>
      <p:ext uri="{BB962C8B-B14F-4D97-AF65-F5344CB8AC3E}">
        <p14:creationId xmlns:p14="http://schemas.microsoft.com/office/powerpoint/2010/main" val="231534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a:t>
            </a:r>
            <a:r>
              <a:rPr lang="en-US" dirty="0" smtClean="0"/>
              <a:t>Shared-Model Applications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smtClean="0"/>
              <a:t>In </a:t>
            </a:r>
            <a:r>
              <a:rPr lang="en-US" dirty="0"/>
              <a:t>this configuration, the </a:t>
            </a:r>
            <a:r>
              <a:rPr lang="en-US" dirty="0">
                <a:solidFill>
                  <a:srgbClr val="FF0000"/>
                </a:solidFill>
              </a:rPr>
              <a:t>MVC applications</a:t>
            </a:r>
            <a:r>
              <a:rPr lang="en-US" dirty="0"/>
              <a:t> are treated just like any other </a:t>
            </a:r>
            <a:r>
              <a:rPr lang="en-US" dirty="0">
                <a:solidFill>
                  <a:srgbClr val="FF0000"/>
                </a:solidFill>
              </a:rPr>
              <a:t>client</a:t>
            </a:r>
            <a:r>
              <a:rPr lang="en-US" dirty="0"/>
              <a:t> of the </a:t>
            </a:r>
            <a:r>
              <a:rPr lang="en-US" dirty="0">
                <a:solidFill>
                  <a:srgbClr val="FF0000"/>
                </a:solidFill>
              </a:rPr>
              <a:t>web service</a:t>
            </a:r>
            <a:r>
              <a:rPr lang="en-US" dirty="0"/>
              <a:t> and combine the data and markup in the view</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March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98</a:t>
            </a:fld>
            <a:endParaRPr lang="en-US"/>
          </a:p>
        </p:txBody>
      </p:sp>
    </p:spTree>
    <p:extLst>
      <p:ext uri="{BB962C8B-B14F-4D97-AF65-F5344CB8AC3E}">
        <p14:creationId xmlns:p14="http://schemas.microsoft.com/office/powerpoint/2010/main" val="1169736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4-5</a:t>
            </a:r>
            <a:endParaRPr lang="en-US" dirty="0"/>
          </a:p>
        </p:txBody>
      </p:sp>
      <p:sp>
        <p:nvSpPr>
          <p:cNvPr id="4" name="Date Placeholder 3"/>
          <p:cNvSpPr>
            <a:spLocks noGrp="1"/>
          </p:cNvSpPr>
          <p:nvPr>
            <p:ph type="dt" sz="half" idx="2"/>
          </p:nvPr>
        </p:nvSpPr>
        <p:spPr/>
        <p:txBody>
          <a:bodyPr/>
          <a:lstStyle/>
          <a:p>
            <a:r>
              <a:rPr lang="en-US" smtClean="0"/>
              <a:t>26 March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99</a:t>
            </a:fld>
            <a:endParaRPr lang="en-US" dirty="0"/>
          </a:p>
        </p:txBody>
      </p:sp>
      <p:pic>
        <p:nvPicPr>
          <p:cNvPr id="3" name="Picture 2"/>
          <p:cNvPicPr>
            <a:picLocks noChangeAspect="1"/>
          </p:cNvPicPr>
          <p:nvPr/>
        </p:nvPicPr>
        <p:blipFill>
          <a:blip r:embed="rId2"/>
          <a:stretch>
            <a:fillRect/>
          </a:stretch>
        </p:blipFill>
        <p:spPr>
          <a:xfrm>
            <a:off x="152400" y="1254035"/>
            <a:ext cx="10482024" cy="3483428"/>
          </a:xfrm>
          <a:prstGeom prst="rect">
            <a:avLst/>
          </a:prstGeom>
          <a:ln>
            <a:solidFill>
              <a:schemeClr val="accent1"/>
            </a:solidFill>
          </a:ln>
        </p:spPr>
      </p:pic>
    </p:spTree>
    <p:extLst>
      <p:ext uri="{BB962C8B-B14F-4D97-AF65-F5344CB8AC3E}">
        <p14:creationId xmlns:p14="http://schemas.microsoft.com/office/powerpoint/2010/main" val="1974261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17491</Words>
  <Application>Microsoft Office PowerPoint</Application>
  <PresentationFormat>Widescreen</PresentationFormat>
  <Paragraphs>1399</Paragraphs>
  <Slides>212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212</vt:i4>
      </vt:variant>
    </vt:vector>
  </HeadingPairs>
  <TitlesOfParts>
    <vt:vector size="221"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PowerPoint Presentation</vt:lpstr>
      <vt:lpstr>Intro</vt:lpstr>
      <vt:lpstr>What Do You Need to Know?</vt:lpstr>
      <vt:lpstr>What Does Expert Mean?</vt:lpstr>
      <vt:lpstr>What Is the Structure of This Book?</vt:lpstr>
      <vt:lpstr>Part 1: Getting Ready</vt:lpstr>
      <vt:lpstr>Part 2: Results and Parameters</vt:lpstr>
      <vt:lpstr>Part 3: Dispatching Requests</vt:lpstr>
      <vt:lpstr>Are There Lots of Examples?</vt:lpstr>
      <vt:lpstr>Listing 1-1</vt:lpstr>
      <vt:lpstr>Listing 1-2</vt:lpstr>
      <vt:lpstr>Where Can You Get the Example Code?</vt:lpstr>
      <vt:lpstr>How Do You Set Up a Development Environment?</vt:lpstr>
      <vt:lpstr>Getting Visual Studio</vt:lpstr>
      <vt:lpstr>Preparing Visual Studio</vt:lpstr>
      <vt:lpstr>Getting Google Chrome</vt:lpstr>
      <vt:lpstr>Selecting Chrome for Debugging</vt:lpstr>
      <vt:lpstr>PowerPoint Presentation</vt:lpstr>
      <vt:lpstr>Intro</vt:lpstr>
      <vt:lpstr>Preparing the Example Project</vt:lpstr>
      <vt:lpstr>Creating the Visual Studio Project</vt:lpstr>
      <vt:lpstr>Figure 2-1</vt:lpstr>
      <vt:lpstr>Figure 2-2</vt:lpstr>
      <vt:lpstr>Adding and Updating NuGet Packages</vt:lpstr>
      <vt:lpstr>Other Packages</vt:lpstr>
      <vt:lpstr>Figure 2-21</vt:lpstr>
      <vt:lpstr>Setting the Port and Start URL</vt:lpstr>
      <vt:lpstr>Creating the MVC Application</vt:lpstr>
      <vt:lpstr>Creating the Model</vt:lpstr>
      <vt:lpstr>Listing 2-1</vt:lpstr>
      <vt:lpstr>Listing 2-2</vt:lpstr>
      <vt:lpstr>Creating the MVC Controller</vt:lpstr>
      <vt:lpstr>Creating the MVC Controller        |</vt:lpstr>
      <vt:lpstr>Figure 2-3</vt:lpstr>
      <vt:lpstr>Figure 2-4</vt:lpstr>
      <vt:lpstr>Listing 2-3</vt:lpstr>
      <vt:lpstr>Creating the Views</vt:lpstr>
      <vt:lpstr>Creating the Views          |</vt:lpstr>
      <vt:lpstr>Listing 2-4</vt:lpstr>
      <vt:lpstr>Listing 2-5</vt:lpstr>
      <vt:lpstr>Listing 2-6</vt:lpstr>
      <vt:lpstr>Listing 2-7</vt:lpstr>
      <vt:lpstr>Listing 2-8</vt:lpstr>
      <vt:lpstr>Using the MVC Application</vt:lpstr>
      <vt:lpstr>Figure 2-5</vt:lpstr>
      <vt:lpstr>Developer Tools - F12 Tools</vt:lpstr>
      <vt:lpstr>Developer Tools - F12 Tools        |</vt:lpstr>
      <vt:lpstr>Figure 2-6</vt:lpstr>
      <vt:lpstr>Table 2-1</vt:lpstr>
      <vt:lpstr>Creating the Web Service</vt:lpstr>
      <vt:lpstr>Creating the Web API Controller</vt:lpstr>
      <vt:lpstr>Creating the Web API Controller       |</vt:lpstr>
      <vt:lpstr>Figure 2-7</vt:lpstr>
      <vt:lpstr>Listing 2-9</vt:lpstr>
      <vt:lpstr>Note</vt:lpstr>
      <vt:lpstr>IS THAT IT?</vt:lpstr>
      <vt:lpstr>Testing the Web API Controller</vt:lpstr>
      <vt:lpstr>Postman</vt:lpstr>
      <vt:lpstr>Postman             |</vt:lpstr>
      <vt:lpstr>Postman            ||</vt:lpstr>
      <vt:lpstr>Note</vt:lpstr>
      <vt:lpstr>Figure 2-8</vt:lpstr>
      <vt:lpstr>Table 2-2</vt:lpstr>
      <vt:lpstr>Figure 2-9</vt:lpstr>
      <vt:lpstr>Implementing the Single-Page Client</vt:lpstr>
      <vt:lpstr>Setting Up JavaScript IntelliSense</vt:lpstr>
      <vt:lpstr>Listing 2-10</vt:lpstr>
      <vt:lpstr>Defining the Client-Side Data Model and Controller</vt:lpstr>
      <vt:lpstr>Listing 2-11</vt:lpstr>
      <vt:lpstr>Defining the Model</vt:lpstr>
      <vt:lpstr>Listing 2-11A</vt:lpstr>
      <vt:lpstr>Defining the Controller</vt:lpstr>
      <vt:lpstr>Initializing Knockout</vt:lpstr>
      <vt:lpstr>Registering the JavaScript File</vt:lpstr>
      <vt:lpstr>Appling Data Bindings</vt:lpstr>
      <vt:lpstr>Testing the Single-Page Client</vt:lpstr>
      <vt:lpstr>Measuring the Single-Page Implementation</vt:lpstr>
      <vt:lpstr>PowerPoint Presentation</vt:lpstr>
      <vt:lpstr>Intro</vt:lpstr>
      <vt:lpstr>Preparing the Example Project</vt:lpstr>
      <vt:lpstr>Understanding Asynchronous Methods</vt:lpstr>
      <vt:lpstr>Making Ajax Requests with jQuery</vt:lpstr>
      <vt:lpstr>Using Knockout</vt:lpstr>
      <vt:lpstr>PowerPoint Presentation</vt:lpstr>
      <vt:lpstr>Intro</vt:lpstr>
      <vt:lpstr>Understanding ASP.NET Web API</vt:lpstr>
      <vt:lpstr>Understanding ASP.NET Web API      |</vt:lpstr>
      <vt:lpstr>Figure 4-1 || 4-2</vt:lpstr>
      <vt:lpstr>Understanding Single-Page Applications</vt:lpstr>
      <vt:lpstr>Understanding Single-Page Applications     |</vt:lpstr>
      <vt:lpstr>Figure 4-3</vt:lpstr>
      <vt:lpstr>Understanding Native Applications</vt:lpstr>
      <vt:lpstr>Figure 4-4</vt:lpstr>
      <vt:lpstr>Understanding Shared-Model Applications</vt:lpstr>
      <vt:lpstr>Understanding Shared-Model Applications    |</vt:lpstr>
      <vt:lpstr>Figure 4-5</vt:lpstr>
      <vt:lpstr>Understanding Service Applications</vt:lpstr>
      <vt:lpstr>TIP</vt:lpstr>
      <vt:lpstr>Understanding Simple Web Services</vt:lpstr>
      <vt:lpstr>Understanding Simple Web Services</vt:lpstr>
      <vt:lpstr>Code 4-0</vt:lpstr>
      <vt:lpstr>Advantages</vt:lpstr>
      <vt:lpstr>Table 4-1</vt:lpstr>
      <vt:lpstr>Understanding RESTful Web Services</vt:lpstr>
      <vt:lpstr>Understanding RESTful Web Services</vt:lpstr>
      <vt:lpstr>Listing 4-1 || Code 4-2</vt:lpstr>
      <vt:lpstr>Table 4-2</vt:lpstr>
      <vt:lpstr>THE DANGER OF DESIGN PATTERNS</vt:lpstr>
      <vt:lpstr>TIP</vt:lpstr>
      <vt:lpstr>Embracing HTTP</vt:lpstr>
      <vt:lpstr>TIP</vt:lpstr>
      <vt:lpstr>NOTE</vt:lpstr>
      <vt:lpstr>HTTP Verbs</vt:lpstr>
      <vt:lpstr>Table 4-3</vt:lpstr>
      <vt:lpstr>USING SAFE &amp; IDEMPOTENT HTTP VERBS</vt:lpstr>
      <vt:lpstr>USING SAFE &amp; IDEMPOTENT HTTP VERBS |</vt:lpstr>
      <vt:lpstr>Adding Data Discovery</vt:lpstr>
      <vt:lpstr>Filtering the Collection</vt:lpstr>
      <vt:lpstr>PowerPoint Presentation</vt:lpstr>
      <vt:lpstr>Intro</vt:lpstr>
      <vt:lpstr>Understanding Web API Namespaces &amp; Types</vt:lpstr>
      <vt:lpstr>Table 9-1</vt:lpstr>
      <vt:lpstr>New Approach</vt:lpstr>
      <vt:lpstr>Namespaces</vt:lpstr>
      <vt:lpstr>Table 9-2</vt:lpstr>
      <vt:lpstr>Table 9-2             |</vt:lpstr>
      <vt:lpstr>WHY CAN’T I USE THE ASP.NET PLATFORM FEATURES ANYWAY?</vt:lpstr>
      <vt:lpstr>Understanding the Web API Context Objects</vt:lpstr>
      <vt:lpstr>Table 9-3</vt:lpstr>
      <vt:lpstr>Getting Information About the Request</vt:lpstr>
      <vt:lpstr>Table 9-4</vt:lpstr>
      <vt:lpstr>Table 9-5</vt:lpstr>
      <vt:lpstr>Getting Information About the Controller</vt:lpstr>
      <vt:lpstr>Table 9-6</vt:lpstr>
      <vt:lpstr>Getting Information About Everything Else</vt:lpstr>
      <vt:lpstr>Table 9-7</vt:lpstr>
      <vt:lpstr>Table 9-7             |</vt:lpstr>
      <vt:lpstr>Understanding the Web API Components</vt:lpstr>
      <vt:lpstr>Application Configuration</vt:lpstr>
      <vt:lpstr>Controllers, Actions and Results</vt:lpstr>
      <vt:lpstr>Services</vt:lpstr>
      <vt:lpstr>Services                   |</vt:lpstr>
      <vt:lpstr>Table 9-8</vt:lpstr>
      <vt:lpstr>Table 9-9</vt:lpstr>
      <vt:lpstr>Table 9-9             |</vt:lpstr>
      <vt:lpstr>Dispatchers &amp; Handlers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Web API Release</vt:lpstr>
      <vt:lpstr>What's New in Web API OData 5.3</vt:lpstr>
      <vt:lpstr>What's New in ASP.NET Web API 2.2</vt:lpstr>
      <vt:lpstr>What's New in ASP.NET Web API 2.1</vt:lpstr>
      <vt:lpstr>ASP.NET Web API History</vt:lpstr>
      <vt:lpstr>API</vt:lpstr>
      <vt:lpstr>Types Of APIs</vt:lpstr>
      <vt:lpstr>New Features in Web API</vt:lpstr>
      <vt:lpstr>New Features in Web API         |</vt:lpstr>
      <vt:lpstr>HTTP</vt:lpstr>
      <vt:lpstr>Web Architecture</vt:lpstr>
      <vt:lpstr>Web Architecture</vt:lpstr>
      <vt:lpstr>Resource</vt:lpstr>
      <vt:lpstr>URI</vt:lpstr>
      <vt:lpstr>URI: Categories</vt:lpstr>
      <vt:lpstr>Cool URIs</vt:lpstr>
      <vt:lpstr>Representation</vt:lpstr>
      <vt:lpstr>Media Type</vt:lpstr>
      <vt:lpstr>Media Type: Parts</vt:lpstr>
      <vt:lpstr>ASP.NET Web API Clients</vt:lpstr>
      <vt:lpstr>Simple Web Services</vt:lpstr>
      <vt:lpstr>Simple Web Services: Disadvantages</vt:lpstr>
      <vt:lpstr>RESTful Web Services</vt:lpstr>
      <vt:lpstr>RESTful services: Foundation</vt:lpstr>
      <vt:lpstr>HTTP Verbs</vt:lpstr>
      <vt:lpstr>Safe &amp; Idempotent HTTP Verbs</vt:lpstr>
      <vt:lpstr>Safe &amp; Idempotent HTTP Verbs       |</vt:lpstr>
      <vt:lpstr>Data Discovery</vt:lpstr>
      <vt:lpstr>Table 4-4</vt:lpstr>
      <vt:lpstr>Filtering the Collection</vt:lpstr>
      <vt:lpstr>Table 4-5</vt:lpstr>
      <vt:lpstr>Dependency Injection</vt:lpstr>
      <vt:lpstr>DI: Advantages</vt:lpstr>
      <vt:lpstr>Web API Dependency Interfaces</vt:lpstr>
      <vt:lpstr>Web API Dependency</vt:lpstr>
      <vt:lpstr>Web API DI</vt:lpstr>
      <vt:lpstr>Web API DI                   |</vt:lpstr>
      <vt:lpstr>DI Container</vt:lpstr>
      <vt:lpstr>NuGet Packages Installation</vt:lpstr>
      <vt:lpstr>NuGet Packages Installation        |</vt:lpstr>
      <vt:lpstr>Microsoft.Aspnet.Mvc</vt:lpstr>
      <vt:lpstr>Figure Nu-1</vt:lpstr>
      <vt:lpstr>Microsoft.Owin.Host.SystemWeb</vt:lpstr>
      <vt:lpstr>Figure Nu-2</vt:lpstr>
      <vt:lpstr>Listing Nu-1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108</cp:revision>
  <dcterms:created xsi:type="dcterms:W3CDTF">2018-04-26T03:21:35Z</dcterms:created>
  <dcterms:modified xsi:type="dcterms:W3CDTF">2018-06-21T10:53:05Z</dcterms:modified>
</cp:coreProperties>
</file>